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2" r:id="rId4"/>
  </p:sldMasterIdLst>
  <p:sldIdLst>
    <p:sldId id="256" r:id="rId5"/>
    <p:sldId id="279" r:id="rId6"/>
    <p:sldId id="261" r:id="rId7"/>
    <p:sldId id="262" r:id="rId8"/>
    <p:sldId id="292" r:id="rId9"/>
    <p:sldId id="281" r:id="rId10"/>
    <p:sldId id="264" r:id="rId11"/>
    <p:sldId id="268" r:id="rId12"/>
    <p:sldId id="277" r:id="rId13"/>
    <p:sldId id="269" r:id="rId14"/>
    <p:sldId id="283" r:id="rId15"/>
    <p:sldId id="284" r:id="rId16"/>
    <p:sldId id="282" r:id="rId17"/>
    <p:sldId id="285" r:id="rId18"/>
    <p:sldId id="272" r:id="rId19"/>
    <p:sldId id="288" r:id="rId20"/>
    <p:sldId id="287" r:id="rId21"/>
    <p:sldId id="291" r:id="rId22"/>
    <p:sldId id="286" r:id="rId23"/>
    <p:sldId id="289" r:id="rId24"/>
    <p:sldId id="273" r:id="rId25"/>
    <p:sldId id="293" r:id="rId26"/>
    <p:sldId id="260" r:id="rId27"/>
    <p:sldId id="274" r:id="rId28"/>
    <p:sldId id="290" r:id="rId29"/>
    <p:sldId id="270" r:id="rId30"/>
    <p:sldId id="267" r:id="rId31"/>
    <p:sldId id="271" r:id="rId32"/>
    <p:sldId id="276" r:id="rId33"/>
    <p:sldId id="294"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CC2421-8CBB-4E01-BD4B-631F8B791278}" v="1" dt="2025-11-27T15:48:51.7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82" d="100"/>
          <a:sy n="82" d="100"/>
        </p:scale>
        <p:origin x="62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nl-BE"/>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nl-NL"/>
              <a:t>Klik om de stijl te bewerken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7AFFB9B-9FB8-469E-96F9-4D32314110B6}" type="datetimeFigureOut">
              <a:rPr lang="en-US" smtClean="0"/>
              <a:t>12/16/2025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6D22F896-40B5-4ADD-8801-0D06FADFA095}" type="slidenum">
              <a:rPr lang="en-US" smtClean="0"/>
              <a:pPr/>
              <a:t>‹nr.›</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6415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nl-NL"/>
              <a:t>Klik om de stijl te bewerken</a:t>
            </a:r>
            <a:endParaRPr lang="en-US" dirty="0"/>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spTree>
    <p:extLst>
      <p:ext uri="{BB962C8B-B14F-4D97-AF65-F5344CB8AC3E}">
        <p14:creationId xmlns:p14="http://schemas.microsoft.com/office/powerpoint/2010/main" val="295317555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nl-NL"/>
              <a:t>Klik om de stijl te bewerken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0F7F47CF-67C9-420C-80A5-E2069FF0C2DF}"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‹nr.›</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6969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nl-NL"/>
              <a:t>Klik om de stijl te bewerken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‹nr.›</a:t>
            </a:fld>
            <a:endParaRPr lang="en-US" dirty="0"/>
          </a:p>
        </p:txBody>
      </p:sp>
    </p:spTree>
    <p:extLst>
      <p:ext uri="{BB962C8B-B14F-4D97-AF65-F5344CB8AC3E}">
        <p14:creationId xmlns:p14="http://schemas.microsoft.com/office/powerpoint/2010/main" val="408141598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de stijl te bewerken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26014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smtClean="0"/>
              <a:t>12/16/2025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‹nr.›</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621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smtClean="0"/>
              <a:t>12/16/2025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‹nr.›</a:t>
            </a:fld>
            <a:endParaRPr lang="en-US" dirty="0"/>
          </a:p>
        </p:txBody>
      </p:sp>
    </p:spTree>
    <p:extLst>
      <p:ext uri="{BB962C8B-B14F-4D97-AF65-F5344CB8AC3E}">
        <p14:creationId xmlns:p14="http://schemas.microsoft.com/office/powerpoint/2010/main" val="253590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nl-NL"/>
              <a:t>Klik om de stijl te bewerken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5" name="Date Placeholder 4"/>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64017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nl-NL"/>
              <a:t>Klik om de stijl te bewerken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5" name="Date Placeholder 4"/>
          <p:cNvSpPr>
            <a:spLocks noGrp="1"/>
          </p:cNvSpPr>
          <p:nvPr>
            <p:ph type="dt" sz="half" idx="10"/>
          </p:nvPr>
        </p:nvSpPr>
        <p:spPr/>
        <p:txBody>
          <a:bodyPr/>
          <a:lstStyle/>
          <a:p>
            <a:fld id="{12EF78E3-FDA3-4D28-AAA2-0B81F349A39D}" type="datetimeFigureOut">
              <a:rPr lang="en-US" smtClean="0"/>
              <a:t>12/16/2025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‹nr.›</a:t>
            </a:fld>
            <a:endParaRPr lang="en-US" dirty="0"/>
          </a:p>
        </p:txBody>
      </p:sp>
    </p:spTree>
    <p:extLst>
      <p:ext uri="{BB962C8B-B14F-4D97-AF65-F5344CB8AC3E}">
        <p14:creationId xmlns:p14="http://schemas.microsoft.com/office/powerpoint/2010/main" val="397508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sche 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nl-NL"/>
              <a:t>Klik om de stijl te bewerken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5" name="Date Placeholder 4"/>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‹nr.›</a:t>
            </a:fld>
            <a:endParaRPr lang="en-US" dirty="0"/>
          </a:p>
        </p:txBody>
      </p:sp>
    </p:spTree>
    <p:extLst>
      <p:ext uri="{BB962C8B-B14F-4D97-AF65-F5344CB8AC3E}">
        <p14:creationId xmlns:p14="http://schemas.microsoft.com/office/powerpoint/2010/main" val="368178511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nl-NL"/>
              <a:t>Klik om de stijl te bewerken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777827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nl-NL"/>
              <a:t>Klik om de stijl te bewerken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Tekststijl van het model bewerken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263110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nl-NL"/>
              <a:t>Klik om de stijl te bewerken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spTree>
    <p:extLst>
      <p:ext uri="{BB962C8B-B14F-4D97-AF65-F5344CB8AC3E}">
        <p14:creationId xmlns:p14="http://schemas.microsoft.com/office/powerpoint/2010/main" val="129323860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nl-NL"/>
              <a:t>Klik om de stijl te bewerken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480635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nl-NL"/>
              <a:t>Klik om de stijl te bewerken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883286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nl-NL"/>
              <a:t>Klik om de stijl te bewerken</a:t>
            </a:r>
            <a:endParaRPr lang="en-US" dirty="0"/>
          </a:p>
        </p:txBody>
      </p:sp>
      <p:sp>
        <p:nvSpPr>
          <p:cNvPr id="3" name="Vertical Text Placeholder 2"/>
          <p:cNvSpPr>
            <a:spLocks noGrp="1"/>
          </p:cNvSpPr>
          <p:nvPr>
            <p:ph type="body" orient="vert" idx="1"/>
          </p:nvPr>
        </p:nvSpPr>
        <p:spPr/>
        <p:txBody>
          <a:bodyPr vert="eaVert" ancho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194196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nl-NL"/>
              <a:t>Klik om de stijl te bewerken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C35BB1C6-BF8F-4481-8AB2-603A1C8A906A}" type="datetimeFigureOut">
              <a:rPr lang="en-US" smtClean="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‹nr.›</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2104494"/>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12/16/2025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extLst>
      <p:ext uri="{BB962C8B-B14F-4D97-AF65-F5344CB8AC3E}">
        <p14:creationId xmlns:p14="http://schemas.microsoft.com/office/powerpoint/2010/main" val="1977442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nl-BE"/>
            </a:p>
          </p:txBody>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nl-NL"/>
              <a:t>Klik om de stijl te bewerken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35BB1C6-BF8F-4481-8AB2-603A1C8A906A}" type="datetimeFigureOut">
              <a:rPr lang="en-US" smtClean="0"/>
              <a:t>12/16/2025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‹nr.›</a:t>
            </a:fld>
            <a:endParaRPr lang="en-US" dirty="0"/>
          </a:p>
        </p:txBody>
      </p:sp>
    </p:spTree>
    <p:extLst>
      <p:ext uri="{BB962C8B-B14F-4D97-AF65-F5344CB8AC3E}">
        <p14:creationId xmlns:p14="http://schemas.microsoft.com/office/powerpoint/2010/main" val="352907080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br>
              <a:rPr lang="nl-BE" dirty="0"/>
            </a:br>
            <a:r>
              <a:rPr lang="nl-BE" dirty="0"/>
              <a:t>LEVENDIG 9870³</a:t>
            </a:r>
          </a:p>
        </p:txBody>
      </p:sp>
      <p:sp>
        <p:nvSpPr>
          <p:cNvPr id="3" name="Ondertitel 2"/>
          <p:cNvSpPr>
            <a:spLocks noGrp="1"/>
          </p:cNvSpPr>
          <p:nvPr>
            <p:ph type="subTitle" idx="1"/>
          </p:nvPr>
        </p:nvSpPr>
        <p:spPr/>
        <p:txBody>
          <a:bodyPr/>
          <a:lstStyle/>
          <a:p>
            <a:r>
              <a:rPr lang="nl-BE" dirty="0"/>
              <a:t>Meerjarenplan Zulte 2026-2031</a:t>
            </a:r>
          </a:p>
        </p:txBody>
      </p:sp>
    </p:spTree>
    <p:extLst>
      <p:ext uri="{BB962C8B-B14F-4D97-AF65-F5344CB8AC3E}">
        <p14:creationId xmlns:p14="http://schemas.microsoft.com/office/powerpoint/2010/main" val="645395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WAT IS EEN MEERJARENPLAN?</a:t>
            </a:r>
          </a:p>
        </p:txBody>
      </p:sp>
      <p:sp>
        <p:nvSpPr>
          <p:cNvPr id="3" name="Tijdelijke aanduiding voor inhoud 2"/>
          <p:cNvSpPr>
            <a:spLocks noGrp="1"/>
          </p:cNvSpPr>
          <p:nvPr>
            <p:ph idx="1"/>
          </p:nvPr>
        </p:nvSpPr>
        <p:spPr/>
        <p:txBody>
          <a:bodyPr>
            <a:normAutofit fontScale="92500" lnSpcReduction="20000"/>
          </a:bodyPr>
          <a:lstStyle/>
          <a:p>
            <a:r>
              <a:rPr lang="nl-BE" dirty="0"/>
              <a:t>Meerjarenbegroting voor 2026-2027-2028-2029-2030-2031.</a:t>
            </a:r>
          </a:p>
          <a:p>
            <a:r>
              <a:rPr lang="nl-BE" dirty="0"/>
              <a:t>Overzicht van inkomsten en uitgaven: wat gaan we doen en hoe gaan we dat betalen?</a:t>
            </a:r>
          </a:p>
          <a:p>
            <a:r>
              <a:rPr lang="nl-BE" dirty="0"/>
              <a:t>Exploitatie en investeringen.</a:t>
            </a:r>
          </a:p>
          <a:p>
            <a:r>
              <a:rPr lang="nl-BE" dirty="0"/>
              <a:t>Verplicht financieel in evenwicht (2 parameters).</a:t>
            </a:r>
          </a:p>
          <a:p>
            <a:r>
              <a:rPr lang="nl-BE" dirty="0"/>
              <a:t>Prognose.</a:t>
            </a:r>
          </a:p>
          <a:p>
            <a:r>
              <a:rPr lang="nl-BE" dirty="0"/>
              <a:t>Jaarlijks aanpasbaar.</a:t>
            </a:r>
          </a:p>
          <a:p>
            <a:r>
              <a:rPr lang="nl-BE" dirty="0"/>
              <a:t>Veel cijfers en tekst, vandaag de beleidsmatige essentie.</a:t>
            </a:r>
          </a:p>
        </p:txBody>
      </p:sp>
    </p:spTree>
    <p:extLst>
      <p:ext uri="{BB962C8B-B14F-4D97-AF65-F5344CB8AC3E}">
        <p14:creationId xmlns:p14="http://schemas.microsoft.com/office/powerpoint/2010/main" val="249884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MISSIE: Waarom bestaat het bestuur, wat is het hoofddoel?</a:t>
            </a:r>
          </a:p>
        </p:txBody>
      </p:sp>
      <p:sp>
        <p:nvSpPr>
          <p:cNvPr id="3" name="Tijdelijke aanduiding voor inhoud 2"/>
          <p:cNvSpPr>
            <a:spLocks noGrp="1"/>
          </p:cNvSpPr>
          <p:nvPr>
            <p:ph idx="1"/>
          </p:nvPr>
        </p:nvSpPr>
        <p:spPr/>
        <p:txBody>
          <a:bodyPr>
            <a:normAutofit/>
          </a:bodyPr>
          <a:lstStyle/>
          <a:p>
            <a:r>
              <a:rPr lang="nl-BE" dirty="0"/>
              <a:t>Zulte is een warme, dynamische Leiegemeente met een bruisend verenigingsleven. We bieden kwaliteitsvolle dienstverlening zodat elke inwoner zich gehoord, geholpen en thuis voelt. We zetten in op bereikbaarheid, samenwerking en het ondersteunen van lokale initiatieven. Zo bouwen we dagelijks aan een toekomstbestendige gemeente waarin verbondenheid, levenskwaliteit en duurzaamheid centraal staan.</a:t>
            </a:r>
          </a:p>
        </p:txBody>
      </p:sp>
    </p:spTree>
    <p:extLst>
      <p:ext uri="{BB962C8B-B14F-4D97-AF65-F5344CB8AC3E}">
        <p14:creationId xmlns:p14="http://schemas.microsoft.com/office/powerpoint/2010/main" val="1514317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VISIE: Toekomstbeeld, ambities?</a:t>
            </a:r>
          </a:p>
        </p:txBody>
      </p:sp>
      <p:sp>
        <p:nvSpPr>
          <p:cNvPr id="3" name="Tijdelijke aanduiding voor inhoud 2"/>
          <p:cNvSpPr>
            <a:spLocks noGrp="1"/>
          </p:cNvSpPr>
          <p:nvPr>
            <p:ph idx="1"/>
          </p:nvPr>
        </p:nvSpPr>
        <p:spPr/>
        <p:txBody>
          <a:bodyPr>
            <a:normAutofit fontScale="92500" lnSpcReduction="20000"/>
          </a:bodyPr>
          <a:lstStyle/>
          <a:p>
            <a:r>
              <a:rPr lang="nl-BE" dirty="0"/>
              <a:t>Zulte wil uitgroeien tot een bruisende, veilige, ondernemende, zorgzame, leefbare en daadkrachtige gemeente met een sterke eigen identiteit.</a:t>
            </a:r>
          </a:p>
          <a:p>
            <a:r>
              <a:rPr lang="nl-BE" dirty="0"/>
              <a:t>De Leie, als natuurlijke verbinding, kronkelt door ons landschap en inspireert ons om van Zulte een gemeente te maken die altijd vooruit stuwt.</a:t>
            </a:r>
          </a:p>
          <a:p>
            <a:pPr lvl="1"/>
            <a:r>
              <a:rPr lang="nl-BE" dirty="0"/>
              <a:t>We plaatsen onze gemeenschap centraal: inwoners, verenigingen en medewerkers vormen de hoekstenen van onze bruisende samenleving.</a:t>
            </a:r>
          </a:p>
          <a:p>
            <a:pPr lvl="1"/>
            <a:r>
              <a:rPr lang="nl-BE" dirty="0"/>
              <a:t>We bouwen aan levendige en warme dorpskernen waar handel, horeca en beleving floreren, en waar inwoners en bezoekers zich thuis en welkom voelen.</a:t>
            </a:r>
          </a:p>
          <a:p>
            <a:pPr lvl="1"/>
            <a:r>
              <a:rPr lang="nl-BE" dirty="0"/>
              <a:t>We investeren in efficiënte, toegankelijke en klantgerichte dienstverlening met respect voor onze lokale identiteit.</a:t>
            </a:r>
          </a:p>
        </p:txBody>
      </p:sp>
    </p:spTree>
    <p:extLst>
      <p:ext uri="{BB962C8B-B14F-4D97-AF65-F5344CB8AC3E}">
        <p14:creationId xmlns:p14="http://schemas.microsoft.com/office/powerpoint/2010/main" val="2483817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VISIE: Toekomstbeeld, ambities?</a:t>
            </a:r>
          </a:p>
        </p:txBody>
      </p:sp>
      <p:sp>
        <p:nvSpPr>
          <p:cNvPr id="3" name="Tijdelijke aanduiding voor inhoud 2"/>
          <p:cNvSpPr>
            <a:spLocks noGrp="1"/>
          </p:cNvSpPr>
          <p:nvPr>
            <p:ph idx="1"/>
          </p:nvPr>
        </p:nvSpPr>
        <p:spPr/>
        <p:txBody>
          <a:bodyPr/>
          <a:lstStyle/>
          <a:p>
            <a:r>
              <a:rPr lang="nl-BE" dirty="0"/>
              <a:t>Zulte moet een gemeente zijn waar het fijn wonen, leven en ondernemen is, een plek die trots maakt en uitnodigt om actief deel te nemen aan het leven van onze gemeenschap – vandaag én morgen!</a:t>
            </a:r>
          </a:p>
          <a:p>
            <a:endParaRPr lang="nl-BE" dirty="0"/>
          </a:p>
        </p:txBody>
      </p:sp>
    </p:spTree>
    <p:extLst>
      <p:ext uri="{BB962C8B-B14F-4D97-AF65-F5344CB8AC3E}">
        <p14:creationId xmlns:p14="http://schemas.microsoft.com/office/powerpoint/2010/main" val="1780461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BELEIDSDOELSTELLINGEN</a:t>
            </a:r>
          </a:p>
        </p:txBody>
      </p:sp>
      <p:sp>
        <p:nvSpPr>
          <p:cNvPr id="3" name="Tijdelijke aanduiding voor inhoud 2"/>
          <p:cNvSpPr>
            <a:spLocks noGrp="1"/>
          </p:cNvSpPr>
          <p:nvPr>
            <p:ph idx="1"/>
          </p:nvPr>
        </p:nvSpPr>
        <p:spPr/>
        <p:txBody>
          <a:bodyPr/>
          <a:lstStyle/>
          <a:p>
            <a:r>
              <a:rPr lang="nl-BE" dirty="0"/>
              <a:t>Bruisend Zulte: Ontmoeting en samenleven.</a:t>
            </a:r>
          </a:p>
          <a:p>
            <a:r>
              <a:rPr lang="nl-BE" dirty="0"/>
              <a:t>Veilig Zulte: Veiligheid en duurzame mobiliteit.</a:t>
            </a:r>
          </a:p>
          <a:p>
            <a:r>
              <a:rPr lang="nl-BE" dirty="0"/>
              <a:t>Ondernemend Zulte: Toerisme en lokale economie.</a:t>
            </a:r>
          </a:p>
          <a:p>
            <a:r>
              <a:rPr lang="nl-BE" dirty="0"/>
              <a:t>Zorgzaam Zulte: Zorg, welzijn en wonen.</a:t>
            </a:r>
          </a:p>
          <a:p>
            <a:r>
              <a:rPr lang="nl-BE" dirty="0"/>
              <a:t>Leefbaar Zulte: Duurzame en kwaliteitsvolle leefomgeving.</a:t>
            </a:r>
          </a:p>
          <a:p>
            <a:r>
              <a:rPr lang="nl-BE" dirty="0"/>
              <a:t>Daadkrachtig Zulte: Toegankelijke en efficiënte dienstverlening.</a:t>
            </a:r>
          </a:p>
        </p:txBody>
      </p:sp>
    </p:spTree>
    <p:extLst>
      <p:ext uri="{BB962C8B-B14F-4D97-AF65-F5344CB8AC3E}">
        <p14:creationId xmlns:p14="http://schemas.microsoft.com/office/powerpoint/2010/main" val="3299708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	BRUISEND ZULTE</a:t>
            </a:r>
          </a:p>
        </p:txBody>
      </p:sp>
      <p:sp>
        <p:nvSpPr>
          <p:cNvPr id="3" name="Tijdelijke aanduiding voor inhoud 2"/>
          <p:cNvSpPr>
            <a:spLocks noGrp="1"/>
          </p:cNvSpPr>
          <p:nvPr>
            <p:ph sz="quarter" idx="13"/>
          </p:nvPr>
        </p:nvSpPr>
        <p:spPr/>
        <p:txBody>
          <a:bodyPr/>
          <a:lstStyle/>
          <a:p>
            <a:r>
              <a:rPr lang="nl-BE" dirty="0"/>
              <a:t>Vrijetijdsloods (opslagruimte verenigingen).  </a:t>
            </a:r>
          </a:p>
          <a:p>
            <a:r>
              <a:rPr lang="nl-BE" dirty="0"/>
              <a:t>Voetbal: </a:t>
            </a:r>
          </a:p>
          <a:p>
            <a:pPr lvl="1"/>
            <a:r>
              <a:rPr lang="nl-BE" dirty="0"/>
              <a:t>Kunstgrasveld Jong Zulte. </a:t>
            </a:r>
          </a:p>
          <a:p>
            <a:pPr lvl="1"/>
            <a:r>
              <a:rPr lang="nl-BE" dirty="0"/>
              <a:t>Cafetaria Olsene Sportief.</a:t>
            </a:r>
          </a:p>
          <a:p>
            <a:pPr lvl="1"/>
            <a:r>
              <a:rPr lang="nl-BE" dirty="0"/>
              <a:t>Kleedkamers en cafetaria KME Machelen.</a:t>
            </a:r>
          </a:p>
          <a:p>
            <a:pPr marL="285750" lvl="1"/>
            <a:r>
              <a:rPr lang="nl-BE" sz="2400" dirty="0"/>
              <a:t>Buitenaanleg domein </a:t>
            </a:r>
            <a:r>
              <a:rPr lang="nl-BE" sz="2400" dirty="0" err="1"/>
              <a:t>Raveschoot</a:t>
            </a:r>
            <a:r>
              <a:rPr lang="nl-BE" sz="2400" dirty="0"/>
              <a:t> (looppiste, speeltoestel, minipitch, …).</a:t>
            </a:r>
          </a:p>
        </p:txBody>
      </p:sp>
    </p:spTree>
    <p:extLst>
      <p:ext uri="{BB962C8B-B14F-4D97-AF65-F5344CB8AC3E}">
        <p14:creationId xmlns:p14="http://schemas.microsoft.com/office/powerpoint/2010/main" val="269446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	BRUISEND ZULTE</a:t>
            </a:r>
          </a:p>
        </p:txBody>
      </p:sp>
      <p:sp>
        <p:nvSpPr>
          <p:cNvPr id="3" name="Tijdelijke aanduiding voor inhoud 2"/>
          <p:cNvSpPr>
            <a:spLocks noGrp="1"/>
          </p:cNvSpPr>
          <p:nvPr>
            <p:ph sz="quarter" idx="13"/>
          </p:nvPr>
        </p:nvSpPr>
        <p:spPr/>
        <p:txBody>
          <a:bodyPr>
            <a:normAutofit lnSpcReduction="10000"/>
          </a:bodyPr>
          <a:lstStyle/>
          <a:p>
            <a:r>
              <a:rPr lang="nl-BE" dirty="0" err="1"/>
              <a:t>Guldepoort</a:t>
            </a:r>
            <a:r>
              <a:rPr lang="nl-BE" dirty="0"/>
              <a:t>: </a:t>
            </a:r>
          </a:p>
          <a:p>
            <a:pPr lvl="1"/>
            <a:r>
              <a:rPr lang="nl-BE" dirty="0" err="1"/>
              <a:t>Guldepoort</a:t>
            </a:r>
            <a:r>
              <a:rPr lang="nl-BE" dirty="0"/>
              <a:t> 2.0. </a:t>
            </a:r>
          </a:p>
          <a:p>
            <a:pPr lvl="1"/>
            <a:r>
              <a:rPr lang="nl-BE" dirty="0"/>
              <a:t>Onderzoek naar mogelijke aankoop stuk grond palend aan site.</a:t>
            </a:r>
          </a:p>
          <a:p>
            <a:pPr marL="285750" lvl="1"/>
            <a:r>
              <a:rPr lang="nl-BE" sz="2400" dirty="0"/>
              <a:t>Ontmoetingscentrum: fietsenstalling en binneninrichting.</a:t>
            </a:r>
          </a:p>
          <a:p>
            <a:r>
              <a:rPr lang="nl-BE" dirty="0"/>
              <a:t>Gaston Martenszaal: binneninrichting.</a:t>
            </a:r>
          </a:p>
          <a:p>
            <a:r>
              <a:rPr lang="nl-BE" dirty="0"/>
              <a:t>Uitbreiding bibliotheek (huidige locatie), ook vernieuwing technieken.</a:t>
            </a:r>
          </a:p>
          <a:p>
            <a:r>
              <a:rPr lang="nl-BE" dirty="0"/>
              <a:t>Toekomstvisie infrastructuur Chiro Machelen.</a:t>
            </a:r>
          </a:p>
          <a:p>
            <a:endParaRPr lang="nl-BE" dirty="0"/>
          </a:p>
        </p:txBody>
      </p:sp>
    </p:spTree>
    <p:extLst>
      <p:ext uri="{BB962C8B-B14F-4D97-AF65-F5344CB8AC3E}">
        <p14:creationId xmlns:p14="http://schemas.microsoft.com/office/powerpoint/2010/main" val="1367505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67970" y="982132"/>
            <a:ext cx="9601196" cy="1303867"/>
          </a:xfrm>
        </p:spPr>
        <p:txBody>
          <a:bodyPr/>
          <a:lstStyle/>
          <a:p>
            <a:r>
              <a:rPr lang="nl-BE" dirty="0"/>
              <a:t>	BRUISEND ZULTE</a:t>
            </a:r>
          </a:p>
        </p:txBody>
      </p:sp>
      <p:sp>
        <p:nvSpPr>
          <p:cNvPr id="3" name="Tijdelijke aanduiding voor inhoud 2"/>
          <p:cNvSpPr>
            <a:spLocks noGrp="1"/>
          </p:cNvSpPr>
          <p:nvPr>
            <p:ph sz="quarter" idx="13"/>
          </p:nvPr>
        </p:nvSpPr>
        <p:spPr/>
        <p:txBody>
          <a:bodyPr>
            <a:normAutofit lnSpcReduction="10000"/>
          </a:bodyPr>
          <a:lstStyle/>
          <a:p>
            <a:r>
              <a:rPr lang="nl-BE" dirty="0"/>
              <a:t>Huur mobiel skatepark (proef in 2026) – aandacht voor tieners.</a:t>
            </a:r>
          </a:p>
          <a:p>
            <a:r>
              <a:rPr lang="nl-BE" dirty="0"/>
              <a:t>Speelterreinen: Kloosterstraat, Vogelzang, Kouterweg, Koekoekstraat.</a:t>
            </a:r>
          </a:p>
          <a:p>
            <a:r>
              <a:rPr lang="nl-BE" dirty="0"/>
              <a:t>Nieuwe evenementen:</a:t>
            </a:r>
          </a:p>
          <a:p>
            <a:pPr lvl="1"/>
            <a:r>
              <a:rPr lang="nl-BE" dirty="0"/>
              <a:t>Feest 50 jaar fusie groot-Zulte in 2027.</a:t>
            </a:r>
          </a:p>
          <a:p>
            <a:pPr lvl="1"/>
            <a:r>
              <a:rPr lang="nl-BE" dirty="0"/>
              <a:t>Theaterfestival in 2030.</a:t>
            </a:r>
          </a:p>
          <a:p>
            <a:pPr marL="285750" lvl="1"/>
            <a:r>
              <a:rPr lang="nl-BE" sz="2400" dirty="0"/>
              <a:t>Blijvende betoelaging buurtfeesten.</a:t>
            </a:r>
          </a:p>
          <a:p>
            <a:pPr marL="285750" lvl="1"/>
            <a:r>
              <a:rPr lang="nl-BE" sz="2400" dirty="0"/>
              <a:t>Subsidies aan verenigingen +20%.</a:t>
            </a:r>
          </a:p>
        </p:txBody>
      </p:sp>
    </p:spTree>
    <p:extLst>
      <p:ext uri="{BB962C8B-B14F-4D97-AF65-F5344CB8AC3E}">
        <p14:creationId xmlns:p14="http://schemas.microsoft.com/office/powerpoint/2010/main" val="795922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VEILIG ZULTE</a:t>
            </a:r>
          </a:p>
        </p:txBody>
      </p:sp>
      <p:sp>
        <p:nvSpPr>
          <p:cNvPr id="3" name="Tijdelijke aanduiding voor inhoud 2"/>
          <p:cNvSpPr>
            <a:spLocks noGrp="1"/>
          </p:cNvSpPr>
          <p:nvPr>
            <p:ph sz="quarter" idx="13"/>
          </p:nvPr>
        </p:nvSpPr>
        <p:spPr/>
        <p:txBody>
          <a:bodyPr>
            <a:normAutofit fontScale="70000" lnSpcReduction="20000"/>
          </a:bodyPr>
          <a:lstStyle/>
          <a:p>
            <a:r>
              <a:rPr lang="nl-BE" dirty="0"/>
              <a:t>Verbetering wegen, fiets- en voetpaden:</a:t>
            </a:r>
          </a:p>
          <a:p>
            <a:pPr lvl="1"/>
            <a:r>
              <a:rPr lang="nl-BE" dirty="0"/>
              <a:t>Vernieuwing </a:t>
            </a:r>
            <a:r>
              <a:rPr lang="nl-BE" dirty="0" err="1"/>
              <a:t>Petegemstraat</a:t>
            </a:r>
            <a:r>
              <a:rPr lang="nl-BE" dirty="0"/>
              <a:t>.</a:t>
            </a:r>
          </a:p>
          <a:p>
            <a:pPr lvl="1"/>
            <a:r>
              <a:rPr lang="nl-BE" dirty="0"/>
              <a:t>Vernieuwing N43 met afgescheiden fietspaden.</a:t>
            </a:r>
          </a:p>
          <a:p>
            <a:pPr lvl="1"/>
            <a:r>
              <a:rPr lang="nl-BE" dirty="0"/>
              <a:t>Vernieuwing Brugstraat met fietspaden, samen met Stad Deinze.</a:t>
            </a:r>
          </a:p>
          <a:p>
            <a:pPr lvl="1"/>
            <a:r>
              <a:rPr lang="nl-BE" dirty="0"/>
              <a:t>Werken Sprietje Olsene (Groeneweg-</a:t>
            </a:r>
            <a:r>
              <a:rPr lang="nl-BE" dirty="0" err="1"/>
              <a:t>Bauterstraat</a:t>
            </a:r>
            <a:r>
              <a:rPr lang="nl-BE" dirty="0"/>
              <a:t>-Ponteputstraat).</a:t>
            </a:r>
          </a:p>
          <a:p>
            <a:pPr lvl="1"/>
            <a:r>
              <a:rPr lang="nl-BE" dirty="0"/>
              <a:t>Werken Brandstraat-Sparrenstraat.</a:t>
            </a:r>
          </a:p>
          <a:p>
            <a:pPr lvl="1"/>
            <a:r>
              <a:rPr lang="nl-BE" dirty="0"/>
              <a:t>Schoolomgevingen: Oliebergstraat, Oude Weg, inrit gemeenteschool-sporthal.</a:t>
            </a:r>
          </a:p>
          <a:p>
            <a:pPr lvl="1"/>
            <a:r>
              <a:rPr lang="nl-BE" dirty="0"/>
              <a:t>Verbetering Karreweg. (tot Stokstraat)</a:t>
            </a:r>
          </a:p>
          <a:p>
            <a:pPr lvl="1"/>
            <a:r>
              <a:rPr lang="nl-BE" dirty="0"/>
              <a:t>Studie vernieuwing riolering en wegdek in De Piste.</a:t>
            </a:r>
          </a:p>
          <a:p>
            <a:pPr lvl="1"/>
            <a:r>
              <a:rPr lang="nl-BE" dirty="0"/>
              <a:t>Jaarlijks budget voor structureel wegenonderhoud. (betonherstellingen, asfaltverharding, …)</a:t>
            </a:r>
          </a:p>
          <a:p>
            <a:pPr lvl="1"/>
            <a:r>
              <a:rPr lang="nl-BE" dirty="0"/>
              <a:t>Verbetering trage wegen.</a:t>
            </a:r>
          </a:p>
        </p:txBody>
      </p:sp>
    </p:spTree>
    <p:extLst>
      <p:ext uri="{BB962C8B-B14F-4D97-AF65-F5344CB8AC3E}">
        <p14:creationId xmlns:p14="http://schemas.microsoft.com/office/powerpoint/2010/main" val="1048875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VEILIG ZULTE</a:t>
            </a:r>
          </a:p>
        </p:txBody>
      </p:sp>
      <p:sp>
        <p:nvSpPr>
          <p:cNvPr id="3" name="Tijdelijke aanduiding voor inhoud 2"/>
          <p:cNvSpPr>
            <a:spLocks noGrp="1"/>
          </p:cNvSpPr>
          <p:nvPr>
            <p:ph sz="quarter" idx="13"/>
          </p:nvPr>
        </p:nvSpPr>
        <p:spPr/>
        <p:txBody>
          <a:bodyPr>
            <a:normAutofit/>
          </a:bodyPr>
          <a:lstStyle/>
          <a:p>
            <a:r>
              <a:rPr lang="nl-BE" dirty="0"/>
              <a:t>Fiets- en wandelbrug Zulte.</a:t>
            </a:r>
          </a:p>
          <a:p>
            <a:r>
              <a:rPr lang="nl-BE" dirty="0"/>
              <a:t>Laatste stuk F7 Zulte-Olsene.</a:t>
            </a:r>
          </a:p>
          <a:p>
            <a:r>
              <a:rPr lang="nl-BE" dirty="0"/>
              <a:t>Fietsen Leie Rechteroever Zulte – Wielsbeke – Waregem.</a:t>
            </a:r>
          </a:p>
          <a:p>
            <a:r>
              <a:rPr lang="nl-BE" dirty="0"/>
              <a:t>Verbetering bushaltes met fietsenstallingen. (</a:t>
            </a:r>
            <a:r>
              <a:rPr lang="nl-BE" dirty="0" err="1"/>
              <a:t>Geko</a:t>
            </a:r>
            <a:r>
              <a:rPr lang="nl-BE" dirty="0"/>
              <a:t>, </a:t>
            </a:r>
            <a:r>
              <a:rPr lang="nl-BE" dirty="0" err="1"/>
              <a:t>Biba</a:t>
            </a:r>
            <a:r>
              <a:rPr lang="nl-BE" dirty="0"/>
              <a:t>)</a:t>
            </a:r>
          </a:p>
          <a:p>
            <a:r>
              <a:rPr lang="nl-BE" dirty="0"/>
              <a:t>Tonnagebeperking andere kant N43 Olsene-Machelen.</a:t>
            </a:r>
          </a:p>
          <a:p>
            <a:pPr marL="0" indent="0">
              <a:buNone/>
            </a:pPr>
            <a:endParaRPr lang="nl-BE" dirty="0"/>
          </a:p>
        </p:txBody>
      </p:sp>
    </p:spTree>
    <p:extLst>
      <p:ext uri="{BB962C8B-B14F-4D97-AF65-F5344CB8AC3E}">
        <p14:creationId xmlns:p14="http://schemas.microsoft.com/office/powerpoint/2010/main" val="1977463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VEILIG ZULTE</a:t>
            </a:r>
          </a:p>
        </p:txBody>
      </p:sp>
      <p:sp>
        <p:nvSpPr>
          <p:cNvPr id="3" name="Tijdelijke aanduiding voor inhoud 2"/>
          <p:cNvSpPr>
            <a:spLocks noGrp="1"/>
          </p:cNvSpPr>
          <p:nvPr>
            <p:ph sz="quarter" idx="13"/>
          </p:nvPr>
        </p:nvSpPr>
        <p:spPr/>
        <p:txBody>
          <a:bodyPr>
            <a:normAutofit/>
          </a:bodyPr>
          <a:lstStyle/>
          <a:p>
            <a:r>
              <a:rPr lang="nl-BE" dirty="0"/>
              <a:t>Investeren in goede werking politie- en hulpverleningszone.</a:t>
            </a:r>
          </a:p>
          <a:p>
            <a:pPr lvl="1"/>
            <a:r>
              <a:rPr lang="nl-BE" dirty="0"/>
              <a:t>Interventiediensten.</a:t>
            </a:r>
          </a:p>
          <a:p>
            <a:pPr lvl="1"/>
            <a:r>
              <a:rPr lang="nl-BE" dirty="0"/>
              <a:t>Wijkwerking.</a:t>
            </a:r>
          </a:p>
          <a:p>
            <a:r>
              <a:rPr lang="nl-BE" dirty="0"/>
              <a:t>Ondersteuning buurtinformatienetwerken.</a:t>
            </a:r>
          </a:p>
          <a:p>
            <a:r>
              <a:rPr lang="nl-BE" dirty="0"/>
              <a:t>Camerabewaking waar nuttig en opportuun.</a:t>
            </a:r>
          </a:p>
          <a:p>
            <a:pPr marL="0" indent="0">
              <a:buNone/>
            </a:pPr>
            <a:endParaRPr lang="nl-BE" dirty="0"/>
          </a:p>
        </p:txBody>
      </p:sp>
    </p:spTree>
    <p:extLst>
      <p:ext uri="{BB962C8B-B14F-4D97-AF65-F5344CB8AC3E}">
        <p14:creationId xmlns:p14="http://schemas.microsoft.com/office/powerpoint/2010/main" val="518290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ONDERNEMEND ZULTE</a:t>
            </a:r>
          </a:p>
        </p:txBody>
      </p:sp>
      <p:sp>
        <p:nvSpPr>
          <p:cNvPr id="3" name="Tijdelijke aanduiding voor inhoud 2"/>
          <p:cNvSpPr>
            <a:spLocks noGrp="1"/>
          </p:cNvSpPr>
          <p:nvPr>
            <p:ph sz="quarter" idx="13"/>
          </p:nvPr>
        </p:nvSpPr>
        <p:spPr/>
        <p:txBody>
          <a:bodyPr/>
          <a:lstStyle/>
          <a:p>
            <a:r>
              <a:rPr lang="nl-BE" dirty="0"/>
              <a:t>Subsidie voor nieuwe handel en horeca: veel uitgebreider dan nu.</a:t>
            </a:r>
          </a:p>
          <a:p>
            <a:pPr lvl="1"/>
            <a:r>
              <a:rPr lang="nl-BE" dirty="0"/>
              <a:t>Nieuwe handelszaken, met extra stimulans voor horeca en leegstaande panden.</a:t>
            </a:r>
          </a:p>
          <a:p>
            <a:r>
              <a:rPr lang="nl-BE" dirty="0"/>
              <a:t>Extra personeelsinzet voor nieuwe, extra acties.</a:t>
            </a:r>
          </a:p>
          <a:p>
            <a:pPr lvl="1"/>
            <a:r>
              <a:rPr lang="nl-BE" dirty="0"/>
              <a:t>Open Pandendag.</a:t>
            </a:r>
          </a:p>
          <a:p>
            <a:pPr lvl="1"/>
            <a:r>
              <a:rPr lang="nl-BE" dirty="0"/>
              <a:t>Netwerkevents voor zelfstandigen.</a:t>
            </a:r>
          </a:p>
          <a:p>
            <a:pPr lvl="1"/>
            <a:r>
              <a:rPr lang="nl-BE" dirty="0"/>
              <a:t>Informatiesessie over overheidsopdrachten.</a:t>
            </a:r>
          </a:p>
          <a:p>
            <a:pPr lvl="1"/>
            <a:r>
              <a:rPr lang="nl-BE" dirty="0"/>
              <a:t>...</a:t>
            </a:r>
          </a:p>
          <a:p>
            <a:pPr lvl="1"/>
            <a:endParaRPr lang="nl-BE" dirty="0"/>
          </a:p>
        </p:txBody>
      </p:sp>
    </p:spTree>
    <p:extLst>
      <p:ext uri="{BB962C8B-B14F-4D97-AF65-F5344CB8AC3E}">
        <p14:creationId xmlns:p14="http://schemas.microsoft.com/office/powerpoint/2010/main" val="3935357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ONDERNEMEND ZULTE</a:t>
            </a:r>
          </a:p>
        </p:txBody>
      </p:sp>
      <p:sp>
        <p:nvSpPr>
          <p:cNvPr id="3" name="Tijdelijke aanduiding voor inhoud 2"/>
          <p:cNvSpPr>
            <a:spLocks noGrp="1"/>
          </p:cNvSpPr>
          <p:nvPr>
            <p:ph sz="quarter" idx="13"/>
          </p:nvPr>
        </p:nvSpPr>
        <p:spPr/>
        <p:txBody>
          <a:bodyPr/>
          <a:lstStyle/>
          <a:p>
            <a:pPr marL="285750" lvl="1"/>
            <a:r>
              <a:rPr lang="nl-BE" sz="2400" dirty="0"/>
              <a:t>Meer benutten van de Leie als toeristische troef: </a:t>
            </a:r>
          </a:p>
          <a:p>
            <a:pPr marL="742950" lvl="2"/>
            <a:r>
              <a:rPr lang="nl-BE" sz="2200" dirty="0"/>
              <a:t>Nieuwe brug Zulte, koppelen aan fiets- en wandelroutes.</a:t>
            </a:r>
          </a:p>
          <a:p>
            <a:pPr marL="742950" lvl="2"/>
            <a:r>
              <a:rPr lang="nl-BE" sz="2200" dirty="0"/>
              <a:t>Beleefpunt Machelen met verbinding naar centrum.</a:t>
            </a:r>
          </a:p>
          <a:p>
            <a:pPr marL="742950" lvl="2"/>
            <a:r>
              <a:rPr lang="nl-BE" sz="2200" dirty="0"/>
              <a:t>Kunst langs het water.</a:t>
            </a:r>
          </a:p>
          <a:p>
            <a:pPr marL="742950" lvl="2"/>
            <a:r>
              <a:rPr lang="nl-BE" sz="2200" dirty="0"/>
              <a:t>Zitbanken langs het water.</a:t>
            </a:r>
          </a:p>
        </p:txBody>
      </p:sp>
    </p:spTree>
    <p:extLst>
      <p:ext uri="{BB962C8B-B14F-4D97-AF65-F5344CB8AC3E}">
        <p14:creationId xmlns:p14="http://schemas.microsoft.com/office/powerpoint/2010/main" val="2424565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ZORGZAAM ZULTE</a:t>
            </a:r>
          </a:p>
        </p:txBody>
      </p:sp>
      <p:sp>
        <p:nvSpPr>
          <p:cNvPr id="3" name="Tijdelijke aanduiding voor inhoud 2"/>
          <p:cNvSpPr>
            <a:spLocks noGrp="1"/>
          </p:cNvSpPr>
          <p:nvPr>
            <p:ph sz="quarter" idx="13"/>
          </p:nvPr>
        </p:nvSpPr>
        <p:spPr/>
        <p:txBody>
          <a:bodyPr>
            <a:normAutofit/>
          </a:bodyPr>
          <a:lstStyle/>
          <a:p>
            <a:r>
              <a:rPr lang="nl-BE" dirty="0"/>
              <a:t>Kinderopvang:</a:t>
            </a:r>
          </a:p>
          <a:p>
            <a:pPr lvl="1"/>
            <a:r>
              <a:rPr lang="nl-BE" dirty="0"/>
              <a:t>Extra huurwoning voor kinderopvang baby’s en peuters.</a:t>
            </a:r>
          </a:p>
          <a:p>
            <a:pPr lvl="1"/>
            <a:r>
              <a:rPr lang="nl-BE" dirty="0"/>
              <a:t>Sites </a:t>
            </a:r>
            <a:r>
              <a:rPr lang="nl-BE" dirty="0" err="1"/>
              <a:t>Geko</a:t>
            </a:r>
            <a:r>
              <a:rPr lang="nl-BE" dirty="0"/>
              <a:t> (inrichting casco ruimte), </a:t>
            </a:r>
            <a:r>
              <a:rPr lang="nl-BE" dirty="0" err="1"/>
              <a:t>Lys</a:t>
            </a:r>
            <a:r>
              <a:rPr lang="nl-BE" dirty="0"/>
              <a:t> </a:t>
            </a:r>
            <a:r>
              <a:rPr lang="nl-BE" dirty="0" err="1"/>
              <a:t>Yarns</a:t>
            </a:r>
            <a:r>
              <a:rPr lang="nl-BE" dirty="0"/>
              <a:t>, schoolterrein Olsene. </a:t>
            </a:r>
          </a:p>
          <a:p>
            <a:pPr lvl="1"/>
            <a:r>
              <a:rPr lang="nl-BE" dirty="0"/>
              <a:t>Ondersteuning onthaalouders.</a:t>
            </a:r>
          </a:p>
          <a:p>
            <a:pPr lvl="1"/>
            <a:r>
              <a:rPr lang="nl-BE" dirty="0"/>
              <a:t>Investeringen in gebouwen IBO. (grondige onderhoudswerken Pluto, aanpassingswerken Snuffel, schilderwerken)</a:t>
            </a:r>
          </a:p>
          <a:p>
            <a:pPr lvl="1"/>
            <a:r>
              <a:rPr lang="nl-BE" dirty="0"/>
              <a:t>Toekomstvisie voor Pluto – Sociaal Huis.</a:t>
            </a:r>
          </a:p>
        </p:txBody>
      </p:sp>
    </p:spTree>
    <p:extLst>
      <p:ext uri="{BB962C8B-B14F-4D97-AF65-F5344CB8AC3E}">
        <p14:creationId xmlns:p14="http://schemas.microsoft.com/office/powerpoint/2010/main" val="9135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ZORGZAAM ZULTE</a:t>
            </a:r>
          </a:p>
        </p:txBody>
      </p:sp>
      <p:sp>
        <p:nvSpPr>
          <p:cNvPr id="3" name="Tijdelijke aanduiding voor inhoud 2"/>
          <p:cNvSpPr>
            <a:spLocks noGrp="1"/>
          </p:cNvSpPr>
          <p:nvPr>
            <p:ph sz="quarter" idx="13"/>
          </p:nvPr>
        </p:nvSpPr>
        <p:spPr/>
        <p:txBody>
          <a:bodyPr>
            <a:normAutofit/>
          </a:bodyPr>
          <a:lstStyle/>
          <a:p>
            <a:r>
              <a:rPr lang="nl-BE" dirty="0"/>
              <a:t>Kinderen en jongeren: </a:t>
            </a:r>
          </a:p>
          <a:p>
            <a:pPr lvl="1"/>
            <a:r>
              <a:rPr lang="nl-BE" dirty="0"/>
              <a:t>Brugfiguur scholen.</a:t>
            </a:r>
          </a:p>
          <a:p>
            <a:pPr lvl="1"/>
            <a:r>
              <a:rPr lang="nl-BE" dirty="0"/>
              <a:t>Acties ter bestrijding van kinderarmoede.</a:t>
            </a:r>
          </a:p>
          <a:p>
            <a:pPr lvl="1"/>
            <a:r>
              <a:rPr lang="nl-BE" dirty="0"/>
              <a:t>Subsidie pleegzorg.</a:t>
            </a:r>
          </a:p>
          <a:p>
            <a:pPr lvl="1"/>
            <a:r>
              <a:rPr lang="nl-BE" dirty="0"/>
              <a:t>Ondersteuning bij rouw.</a:t>
            </a:r>
          </a:p>
          <a:p>
            <a:pPr lvl="1"/>
            <a:r>
              <a:rPr lang="nl-BE" dirty="0"/>
              <a:t>Jaarlijkse bijeenkomst 18-jarigen.</a:t>
            </a:r>
          </a:p>
          <a:p>
            <a:pPr lvl="1"/>
            <a:r>
              <a:rPr lang="nl-BE" dirty="0"/>
              <a:t>Verder investeren in werking gemeenteschool en ondersteunen andere scholen.</a:t>
            </a:r>
          </a:p>
        </p:txBody>
      </p:sp>
    </p:spTree>
    <p:extLst>
      <p:ext uri="{BB962C8B-B14F-4D97-AF65-F5344CB8AC3E}">
        <p14:creationId xmlns:p14="http://schemas.microsoft.com/office/powerpoint/2010/main" val="3738264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ZORGZAAM ZULTE</a:t>
            </a:r>
          </a:p>
        </p:txBody>
      </p:sp>
      <p:sp>
        <p:nvSpPr>
          <p:cNvPr id="3" name="Tijdelijke aanduiding voor inhoud 2"/>
          <p:cNvSpPr>
            <a:spLocks noGrp="1"/>
          </p:cNvSpPr>
          <p:nvPr>
            <p:ph sz="quarter" idx="13"/>
          </p:nvPr>
        </p:nvSpPr>
        <p:spPr/>
        <p:txBody>
          <a:bodyPr>
            <a:normAutofit/>
          </a:bodyPr>
          <a:lstStyle/>
          <a:p>
            <a:r>
              <a:rPr lang="nl-BE" dirty="0"/>
              <a:t>Wonen:</a:t>
            </a:r>
          </a:p>
          <a:p>
            <a:pPr lvl="1"/>
            <a:r>
              <a:rPr lang="nl-BE" dirty="0"/>
              <a:t>Bejaardenwoningen: project op </a:t>
            </a:r>
            <a:r>
              <a:rPr lang="nl-BE" dirty="0" err="1"/>
              <a:t>Lys</a:t>
            </a:r>
            <a:r>
              <a:rPr lang="nl-BE" dirty="0"/>
              <a:t> </a:t>
            </a:r>
            <a:r>
              <a:rPr lang="nl-BE" dirty="0" err="1"/>
              <a:t>Yarns</a:t>
            </a:r>
            <a:r>
              <a:rPr lang="nl-BE" dirty="0"/>
              <a:t>, ook voor Olsene en Machelen toekomstproject aansluitend bij de dorpskern in samenwerking met </a:t>
            </a:r>
            <a:r>
              <a:rPr lang="nl-BE" dirty="0" err="1"/>
              <a:t>Dimensa</a:t>
            </a:r>
            <a:r>
              <a:rPr lang="nl-BE" dirty="0"/>
              <a:t>.</a:t>
            </a:r>
          </a:p>
          <a:p>
            <a:pPr marL="742950" lvl="2"/>
            <a:r>
              <a:rPr lang="nl-BE" sz="2000" dirty="0"/>
              <a:t>Woonproject voor mensen met beperking op </a:t>
            </a:r>
            <a:r>
              <a:rPr lang="nl-BE" sz="2000" dirty="0" err="1"/>
              <a:t>Lys</a:t>
            </a:r>
            <a:r>
              <a:rPr lang="nl-BE" sz="2000" dirty="0"/>
              <a:t> </a:t>
            </a:r>
            <a:r>
              <a:rPr lang="nl-BE" sz="2000" dirty="0" err="1"/>
              <a:t>Yarns</a:t>
            </a:r>
            <a:r>
              <a:rPr lang="nl-BE" sz="2000" dirty="0"/>
              <a:t>. (met nachtbegeleiding)</a:t>
            </a:r>
          </a:p>
          <a:p>
            <a:pPr marL="742950" lvl="2"/>
            <a:r>
              <a:rPr lang="nl-BE" sz="2000" dirty="0"/>
              <a:t>Wekelijks woon- en energieloket.</a:t>
            </a:r>
          </a:p>
          <a:p>
            <a:pPr marL="742950" lvl="2"/>
            <a:r>
              <a:rPr lang="nl-BE" sz="2000" dirty="0"/>
              <a:t>Verplicht conformiteitsattest huurwoningen.</a:t>
            </a:r>
          </a:p>
          <a:p>
            <a:pPr marL="742950" lvl="2"/>
            <a:endParaRPr lang="nl-BE" sz="2200" dirty="0"/>
          </a:p>
          <a:p>
            <a:endParaRPr lang="nl-BE" dirty="0"/>
          </a:p>
          <a:p>
            <a:endParaRPr lang="nl-BE" dirty="0"/>
          </a:p>
        </p:txBody>
      </p:sp>
    </p:spTree>
    <p:extLst>
      <p:ext uri="{BB962C8B-B14F-4D97-AF65-F5344CB8AC3E}">
        <p14:creationId xmlns:p14="http://schemas.microsoft.com/office/powerpoint/2010/main" val="1889544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ZORGZAAM ZULTE</a:t>
            </a:r>
          </a:p>
        </p:txBody>
      </p:sp>
      <p:sp>
        <p:nvSpPr>
          <p:cNvPr id="3" name="Tijdelijke aanduiding voor inhoud 2"/>
          <p:cNvSpPr>
            <a:spLocks noGrp="1"/>
          </p:cNvSpPr>
          <p:nvPr>
            <p:ph sz="quarter" idx="13"/>
          </p:nvPr>
        </p:nvSpPr>
        <p:spPr/>
        <p:txBody>
          <a:bodyPr/>
          <a:lstStyle/>
          <a:p>
            <a:r>
              <a:rPr lang="nl-BE" dirty="0"/>
              <a:t>Begeleiding cliënten sociale dienst met focus op activering.</a:t>
            </a:r>
          </a:p>
          <a:p>
            <a:r>
              <a:rPr lang="nl-BE" dirty="0"/>
              <a:t>Blijvende steun voor energie-armoede.</a:t>
            </a:r>
          </a:p>
          <a:p>
            <a:r>
              <a:rPr lang="nl-BE" dirty="0"/>
              <a:t>Blijvende toelage voor psychosociale hulp.</a:t>
            </a:r>
          </a:p>
          <a:p>
            <a:r>
              <a:rPr lang="nl-BE" dirty="0"/>
              <a:t>Budget voor werking digitale hulp (vermoedelijk wegvallen subsidies).</a:t>
            </a:r>
          </a:p>
          <a:p>
            <a:r>
              <a:rPr lang="nl-BE" dirty="0"/>
              <a:t>Realiseren nieuw bindend sociaal objectief.</a:t>
            </a:r>
          </a:p>
          <a:p>
            <a:r>
              <a:rPr lang="nl-BE" dirty="0"/>
              <a:t>Preventieve gezondheidsacties, onder andere Halt2Diabetes.</a:t>
            </a:r>
          </a:p>
          <a:p>
            <a:endParaRPr lang="nl-BE" dirty="0"/>
          </a:p>
        </p:txBody>
      </p:sp>
    </p:spTree>
    <p:extLst>
      <p:ext uri="{BB962C8B-B14F-4D97-AF65-F5344CB8AC3E}">
        <p14:creationId xmlns:p14="http://schemas.microsoft.com/office/powerpoint/2010/main" val="675592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LEEFBAAR ZULTE</a:t>
            </a:r>
          </a:p>
        </p:txBody>
      </p:sp>
      <p:sp>
        <p:nvSpPr>
          <p:cNvPr id="3" name="Tijdelijke aanduiding voor inhoud 2"/>
          <p:cNvSpPr>
            <a:spLocks noGrp="1"/>
          </p:cNvSpPr>
          <p:nvPr>
            <p:ph sz="quarter" idx="13"/>
          </p:nvPr>
        </p:nvSpPr>
        <p:spPr/>
        <p:txBody>
          <a:bodyPr>
            <a:normAutofit fontScale="85000" lnSpcReduction="10000"/>
          </a:bodyPr>
          <a:lstStyle/>
          <a:p>
            <a:r>
              <a:rPr lang="nl-BE" dirty="0"/>
              <a:t>Eigen patrimonium</a:t>
            </a:r>
          </a:p>
          <a:p>
            <a:pPr lvl="1"/>
            <a:r>
              <a:rPr lang="nl-BE" dirty="0"/>
              <a:t>Dorpskernvernieuwing via </a:t>
            </a:r>
            <a:r>
              <a:rPr lang="nl-BE" dirty="0" err="1"/>
              <a:t>Lys</a:t>
            </a:r>
            <a:r>
              <a:rPr lang="nl-BE" dirty="0"/>
              <a:t> </a:t>
            </a:r>
            <a:r>
              <a:rPr lang="nl-BE" dirty="0" err="1"/>
              <a:t>Yarns</a:t>
            </a:r>
            <a:r>
              <a:rPr lang="nl-BE" dirty="0"/>
              <a:t> en gewezen schoolterrein Olsene.</a:t>
            </a:r>
          </a:p>
          <a:p>
            <a:pPr lvl="1"/>
            <a:r>
              <a:rPr lang="nl-BE" dirty="0"/>
              <a:t>Vernieuwing Gaston Martensplein gericht op plein zelf. </a:t>
            </a:r>
          </a:p>
          <a:p>
            <a:pPr lvl="1"/>
            <a:r>
              <a:rPr lang="nl-BE" dirty="0"/>
              <a:t>Sociale kruidenier met buurtcentrum op Wolspinnerij.</a:t>
            </a:r>
          </a:p>
          <a:p>
            <a:pPr lvl="1"/>
            <a:r>
              <a:rPr lang="nl-BE" dirty="0"/>
              <a:t>Energiezuinige renovaties zoals </a:t>
            </a:r>
            <a:r>
              <a:rPr lang="nl-BE" dirty="0" err="1"/>
              <a:t>Guldepoort</a:t>
            </a:r>
            <a:r>
              <a:rPr lang="nl-BE" dirty="0"/>
              <a:t> 2.0.</a:t>
            </a:r>
          </a:p>
          <a:p>
            <a:pPr lvl="1"/>
            <a:r>
              <a:rPr lang="nl-BE" dirty="0"/>
              <a:t>Volledige </a:t>
            </a:r>
            <a:r>
              <a:rPr lang="nl-BE" dirty="0" err="1"/>
              <a:t>verledding</a:t>
            </a:r>
            <a:r>
              <a:rPr lang="nl-BE" dirty="0"/>
              <a:t> openbare verlichting met dieper dimmen.</a:t>
            </a:r>
          </a:p>
          <a:p>
            <a:pPr lvl="1"/>
            <a:r>
              <a:rPr lang="nl-BE" dirty="0"/>
              <a:t>Zorg voor kerkgebouwen en begraafplaatsen. (kerkhofmuur, </a:t>
            </a:r>
            <a:r>
              <a:rPr lang="nl-BE" dirty="0" err="1"/>
              <a:t>ingroening</a:t>
            </a:r>
            <a:r>
              <a:rPr lang="nl-BE" dirty="0"/>
              <a:t>, funerair erfgoed)</a:t>
            </a:r>
          </a:p>
          <a:p>
            <a:r>
              <a:rPr lang="nl-BE" dirty="0"/>
              <a:t>Properheid</a:t>
            </a:r>
          </a:p>
          <a:p>
            <a:pPr lvl="1"/>
            <a:r>
              <a:rPr lang="nl-BE" dirty="0"/>
              <a:t>Blijvend hoog budget voor groenonderhoud.</a:t>
            </a:r>
          </a:p>
        </p:txBody>
      </p:sp>
    </p:spTree>
    <p:extLst>
      <p:ext uri="{BB962C8B-B14F-4D97-AF65-F5344CB8AC3E}">
        <p14:creationId xmlns:p14="http://schemas.microsoft.com/office/powerpoint/2010/main" val="3246352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LEEFBAAR ZULTE</a:t>
            </a:r>
          </a:p>
        </p:txBody>
      </p:sp>
      <p:sp>
        <p:nvSpPr>
          <p:cNvPr id="3" name="Tijdelijke aanduiding voor inhoud 2"/>
          <p:cNvSpPr>
            <a:spLocks noGrp="1"/>
          </p:cNvSpPr>
          <p:nvPr>
            <p:ph sz="quarter" idx="13"/>
          </p:nvPr>
        </p:nvSpPr>
        <p:spPr/>
        <p:txBody>
          <a:bodyPr/>
          <a:lstStyle/>
          <a:p>
            <a:r>
              <a:rPr lang="nl-BE" dirty="0"/>
              <a:t>Hoog budget voor rioleringswerken.</a:t>
            </a:r>
          </a:p>
          <a:p>
            <a:r>
              <a:rPr lang="nl-BE" dirty="0"/>
              <a:t>Extra groen en natuur.</a:t>
            </a:r>
          </a:p>
          <a:p>
            <a:pPr lvl="1"/>
            <a:r>
              <a:rPr lang="nl-BE" dirty="0" err="1"/>
              <a:t>Boelakepont</a:t>
            </a:r>
            <a:r>
              <a:rPr lang="nl-BE" dirty="0"/>
              <a:t>.</a:t>
            </a:r>
          </a:p>
          <a:p>
            <a:pPr lvl="1"/>
            <a:r>
              <a:rPr lang="nl-BE" dirty="0"/>
              <a:t>Omgeving begraafplaats Olsene. (aankoop ruilgrond)</a:t>
            </a:r>
          </a:p>
          <a:p>
            <a:pPr lvl="1"/>
            <a:r>
              <a:rPr lang="nl-BE" dirty="0"/>
              <a:t>Achterliggende zone bedrijventerrein Ter Wallen  </a:t>
            </a:r>
          </a:p>
          <a:p>
            <a:r>
              <a:rPr lang="nl-BE" dirty="0"/>
              <a:t>2x klimaatbudget.</a:t>
            </a:r>
          </a:p>
        </p:txBody>
      </p:sp>
    </p:spTree>
    <p:extLst>
      <p:ext uri="{BB962C8B-B14F-4D97-AF65-F5344CB8AC3E}">
        <p14:creationId xmlns:p14="http://schemas.microsoft.com/office/powerpoint/2010/main" val="968358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DAADKRACHTIG ZULTE</a:t>
            </a:r>
          </a:p>
        </p:txBody>
      </p:sp>
      <p:sp>
        <p:nvSpPr>
          <p:cNvPr id="3" name="Tijdelijke aanduiding voor inhoud 2"/>
          <p:cNvSpPr>
            <a:spLocks noGrp="1"/>
          </p:cNvSpPr>
          <p:nvPr>
            <p:ph sz="quarter" idx="13"/>
          </p:nvPr>
        </p:nvSpPr>
        <p:spPr/>
        <p:txBody>
          <a:bodyPr>
            <a:normAutofit fontScale="85000" lnSpcReduction="20000"/>
          </a:bodyPr>
          <a:lstStyle/>
          <a:p>
            <a:r>
              <a:rPr lang="nl-BE" dirty="0"/>
              <a:t>Dienstverlening:</a:t>
            </a:r>
          </a:p>
          <a:p>
            <a:pPr lvl="1"/>
            <a:r>
              <a:rPr lang="nl-BE" dirty="0"/>
              <a:t>Combinatie op afspraak en vrije inloop.</a:t>
            </a:r>
          </a:p>
          <a:p>
            <a:pPr lvl="1"/>
            <a:r>
              <a:rPr lang="nl-BE" dirty="0"/>
              <a:t> Digitale dienstverlening verder uitbreiden.</a:t>
            </a:r>
          </a:p>
          <a:p>
            <a:pPr lvl="1"/>
            <a:r>
              <a:rPr lang="nl-BE" dirty="0"/>
              <a:t>Afhaalmogelijkheden buiten kantooruren.</a:t>
            </a:r>
          </a:p>
          <a:p>
            <a:endParaRPr lang="nl-BE" dirty="0"/>
          </a:p>
          <a:p>
            <a:r>
              <a:rPr lang="nl-BE" dirty="0"/>
              <a:t>ICT:</a:t>
            </a:r>
          </a:p>
          <a:p>
            <a:pPr lvl="1"/>
            <a:r>
              <a:rPr lang="nl-BE" dirty="0"/>
              <a:t>Nieuwe gemeentelijke website.</a:t>
            </a:r>
          </a:p>
          <a:p>
            <a:pPr lvl="1"/>
            <a:r>
              <a:rPr lang="nl-BE" dirty="0"/>
              <a:t>Digitale veiligheid – bedrijfscontinuïteitsplan.</a:t>
            </a:r>
          </a:p>
          <a:p>
            <a:pPr lvl="1"/>
            <a:r>
              <a:rPr lang="nl-BE" dirty="0"/>
              <a:t>Implementeren AI, </a:t>
            </a:r>
            <a:r>
              <a:rPr lang="nl-BE" dirty="0" err="1"/>
              <a:t>organisatiebreed</a:t>
            </a:r>
            <a:r>
              <a:rPr lang="nl-BE" dirty="0"/>
              <a:t>: software en begeleiding.</a:t>
            </a:r>
          </a:p>
        </p:txBody>
      </p:sp>
    </p:spTree>
    <p:extLst>
      <p:ext uri="{BB962C8B-B14F-4D97-AF65-F5344CB8AC3E}">
        <p14:creationId xmlns:p14="http://schemas.microsoft.com/office/powerpoint/2010/main" val="2238451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DAADKRACHTIG ZULTE</a:t>
            </a:r>
          </a:p>
        </p:txBody>
      </p:sp>
      <p:sp>
        <p:nvSpPr>
          <p:cNvPr id="3" name="Tijdelijke aanduiding voor inhoud 2"/>
          <p:cNvSpPr>
            <a:spLocks noGrp="1"/>
          </p:cNvSpPr>
          <p:nvPr>
            <p:ph sz="quarter" idx="13"/>
          </p:nvPr>
        </p:nvSpPr>
        <p:spPr>
          <a:xfrm>
            <a:off x="694944" y="2099972"/>
            <a:ext cx="10394707" cy="3311189"/>
          </a:xfrm>
        </p:spPr>
        <p:txBody>
          <a:bodyPr/>
          <a:lstStyle/>
          <a:p>
            <a:r>
              <a:rPr lang="nl-BE" dirty="0"/>
              <a:t>Communicatie en participatie:</a:t>
            </a:r>
          </a:p>
          <a:p>
            <a:pPr lvl="1"/>
            <a:r>
              <a:rPr lang="nl-BE" dirty="0"/>
              <a:t>Buurtvergaderingen (Ronde van Zulte) en burgerbudget.</a:t>
            </a:r>
          </a:p>
          <a:p>
            <a:pPr lvl="1"/>
            <a:r>
              <a:rPr lang="nl-BE" dirty="0"/>
              <a:t>Implementatie </a:t>
            </a:r>
            <a:r>
              <a:rPr lang="nl-BE" dirty="0" err="1"/>
              <a:t>Hoplr</a:t>
            </a:r>
            <a:r>
              <a:rPr lang="nl-BE" dirty="0"/>
              <a:t>.</a:t>
            </a:r>
          </a:p>
          <a:p>
            <a:r>
              <a:rPr lang="nl-BE" dirty="0"/>
              <a:t>Personeel:</a:t>
            </a:r>
          </a:p>
          <a:p>
            <a:pPr lvl="1"/>
            <a:r>
              <a:rPr lang="nl-BE" dirty="0"/>
              <a:t>Versterken personeelsbezetting.</a:t>
            </a:r>
          </a:p>
          <a:p>
            <a:pPr lvl="1"/>
            <a:r>
              <a:rPr lang="nl-BE" dirty="0"/>
              <a:t>Aanpassen rechtspositieregeling.</a:t>
            </a:r>
          </a:p>
          <a:p>
            <a:endParaRPr lang="nl-BE" dirty="0"/>
          </a:p>
        </p:txBody>
      </p:sp>
    </p:spTree>
    <p:extLst>
      <p:ext uri="{BB962C8B-B14F-4D97-AF65-F5344CB8AC3E}">
        <p14:creationId xmlns:p14="http://schemas.microsoft.com/office/powerpoint/2010/main" val="28969544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lstStyle/>
          <a:p>
            <a:r>
              <a:rPr lang="nl-BE" dirty="0"/>
              <a:t>Beginsituatie:	</a:t>
            </a:r>
          </a:p>
          <a:p>
            <a:pPr lvl="1"/>
            <a:r>
              <a:rPr lang="nl-BE" dirty="0"/>
              <a:t>Laatste jaren veel geïnvesteerd.</a:t>
            </a:r>
          </a:p>
          <a:p>
            <a:pPr lvl="1"/>
            <a:r>
              <a:rPr lang="nl-BE" dirty="0"/>
              <a:t>Exploitatiesaldo gedaald.</a:t>
            </a:r>
          </a:p>
          <a:p>
            <a:pPr lvl="1"/>
            <a:r>
              <a:rPr lang="nl-BE" dirty="0"/>
              <a:t>Lage schuldgraad. (996 euro per inwoner)</a:t>
            </a:r>
          </a:p>
          <a:p>
            <a:pPr lvl="1"/>
            <a:r>
              <a:rPr lang="nl-BE" dirty="0"/>
              <a:t>Lage belastingen.</a:t>
            </a:r>
          </a:p>
          <a:p>
            <a:r>
              <a:rPr lang="nl-BE" dirty="0"/>
              <a:t>Financiële uitdagingen en tegenvallers!</a:t>
            </a:r>
          </a:p>
        </p:txBody>
      </p:sp>
    </p:spTree>
    <p:extLst>
      <p:ext uri="{BB962C8B-B14F-4D97-AF65-F5344CB8AC3E}">
        <p14:creationId xmlns:p14="http://schemas.microsoft.com/office/powerpoint/2010/main" val="3728092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normAutofit lnSpcReduction="10000"/>
          </a:bodyPr>
          <a:lstStyle/>
          <a:p>
            <a:r>
              <a:rPr lang="nl-BE" dirty="0"/>
              <a:t>Aanvullende personenbelasting blijft op 5,9%.</a:t>
            </a:r>
          </a:p>
          <a:p>
            <a:r>
              <a:rPr lang="nl-BE" dirty="0"/>
              <a:t>Opcentiemen onroerende voorheffing blijven op 875.</a:t>
            </a:r>
          </a:p>
          <a:p>
            <a:r>
              <a:rPr lang="nl-BE" dirty="0"/>
              <a:t>Geen nieuwe algemene belastingen zoals milieubelasting of bedrijfsbelasting.</a:t>
            </a:r>
          </a:p>
          <a:p>
            <a:pPr marL="0" indent="0">
              <a:buNone/>
            </a:pPr>
            <a:r>
              <a:rPr lang="nl-BE" dirty="0"/>
              <a:t>	= heel lage belastingdruk! </a:t>
            </a:r>
          </a:p>
          <a:p>
            <a:pPr marL="0" indent="0">
              <a:buNone/>
            </a:pPr>
            <a:r>
              <a:rPr lang="nl-BE" dirty="0"/>
              <a:t>	+ Willen schuldgraad vrij laag houden (minstens onder Vlaams gemiddelde) </a:t>
            </a:r>
          </a:p>
          <a:p>
            <a:r>
              <a:rPr lang="nl-BE" dirty="0"/>
              <a:t>Dus… andere inkomsten verhogen: werkingsopbrengsten en investeringsontvangsten</a:t>
            </a:r>
          </a:p>
        </p:txBody>
      </p:sp>
    </p:spTree>
    <p:extLst>
      <p:ext uri="{BB962C8B-B14F-4D97-AF65-F5344CB8AC3E}">
        <p14:creationId xmlns:p14="http://schemas.microsoft.com/office/powerpoint/2010/main" val="3776585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sz="quarter" idx="13"/>
          </p:nvPr>
        </p:nvSpPr>
        <p:spPr/>
        <p:txBody>
          <a:bodyPr/>
          <a:lstStyle/>
          <a:p>
            <a:endParaRPr lang="nl-BE"/>
          </a:p>
        </p:txBody>
      </p:sp>
      <p:graphicFrame>
        <p:nvGraphicFramePr>
          <p:cNvPr id="4" name="Tijdelijke aanduiding voor inhoud 5"/>
          <p:cNvGraphicFramePr>
            <a:graphicFrameLocks/>
          </p:cNvGraphicFramePr>
          <p:nvPr>
            <p:extLst>
              <p:ext uri="{D42A27DB-BD31-4B8C-83A1-F6EECF244321}">
                <p14:modId xmlns:p14="http://schemas.microsoft.com/office/powerpoint/2010/main" val="1460687172"/>
              </p:ext>
            </p:extLst>
          </p:nvPr>
        </p:nvGraphicFramePr>
        <p:xfrm>
          <a:off x="932688" y="1197866"/>
          <a:ext cx="10571931" cy="4344415"/>
        </p:xfrm>
        <a:graphic>
          <a:graphicData uri="http://schemas.openxmlformats.org/drawingml/2006/table">
            <a:tbl>
              <a:tblPr firstRow="1" bandRow="1">
                <a:tableStyleId>{5C22544A-7EE6-4342-B048-85BDC9FD1C3A}</a:tableStyleId>
              </a:tblPr>
              <a:tblGrid>
                <a:gridCol w="3523977">
                  <a:extLst>
                    <a:ext uri="{9D8B030D-6E8A-4147-A177-3AD203B41FA5}">
                      <a16:colId xmlns:a16="http://schemas.microsoft.com/office/drawing/2014/main" val="20000"/>
                    </a:ext>
                  </a:extLst>
                </a:gridCol>
                <a:gridCol w="3523977">
                  <a:extLst>
                    <a:ext uri="{9D8B030D-6E8A-4147-A177-3AD203B41FA5}">
                      <a16:colId xmlns:a16="http://schemas.microsoft.com/office/drawing/2014/main" val="20001"/>
                    </a:ext>
                  </a:extLst>
                </a:gridCol>
                <a:gridCol w="3523977">
                  <a:extLst>
                    <a:ext uri="{9D8B030D-6E8A-4147-A177-3AD203B41FA5}">
                      <a16:colId xmlns:a16="http://schemas.microsoft.com/office/drawing/2014/main" val="20002"/>
                    </a:ext>
                  </a:extLst>
                </a:gridCol>
              </a:tblGrid>
              <a:tr h="815792">
                <a:tc>
                  <a:txBody>
                    <a:bodyPr/>
                    <a:lstStyle/>
                    <a:p>
                      <a:endParaRPr lang="nl-BE" dirty="0"/>
                    </a:p>
                  </a:txBody>
                  <a:tcPr marL="77526" marR="77526"/>
                </a:tc>
                <a:tc>
                  <a:txBody>
                    <a:bodyPr/>
                    <a:lstStyle/>
                    <a:p>
                      <a:r>
                        <a:rPr lang="nl-BE" dirty="0"/>
                        <a:t>Personenbelasting</a:t>
                      </a:r>
                    </a:p>
                  </a:txBody>
                  <a:tcPr marL="77526" marR="77526"/>
                </a:tc>
                <a:tc>
                  <a:txBody>
                    <a:bodyPr/>
                    <a:lstStyle/>
                    <a:p>
                      <a:r>
                        <a:rPr lang="nl-BE" dirty="0"/>
                        <a:t>Opcentiemen onroerende voorheffing</a:t>
                      </a:r>
                    </a:p>
                  </a:txBody>
                  <a:tcPr marL="77526" marR="77526"/>
                </a:tc>
                <a:extLst>
                  <a:ext uri="{0D108BD9-81ED-4DB2-BD59-A6C34878D82A}">
                    <a16:rowId xmlns:a16="http://schemas.microsoft.com/office/drawing/2014/main" val="10000"/>
                  </a:ext>
                </a:extLst>
              </a:tr>
              <a:tr h="472641">
                <a:tc>
                  <a:txBody>
                    <a:bodyPr/>
                    <a:lstStyle/>
                    <a:p>
                      <a:r>
                        <a:rPr lang="nl-BE" dirty="0"/>
                        <a:t>Zulte</a:t>
                      </a:r>
                    </a:p>
                  </a:txBody>
                  <a:tcPr marL="77526" marR="77526"/>
                </a:tc>
                <a:tc>
                  <a:txBody>
                    <a:bodyPr/>
                    <a:lstStyle/>
                    <a:p>
                      <a:r>
                        <a:rPr lang="nl-BE" dirty="0"/>
                        <a:t>5,9% </a:t>
                      </a:r>
                    </a:p>
                  </a:txBody>
                  <a:tcPr marL="77526" marR="77526"/>
                </a:tc>
                <a:tc>
                  <a:txBody>
                    <a:bodyPr/>
                    <a:lstStyle/>
                    <a:p>
                      <a:r>
                        <a:rPr lang="nl-BE" dirty="0"/>
                        <a:t>875 </a:t>
                      </a:r>
                    </a:p>
                  </a:txBody>
                  <a:tcPr marL="77526" marR="77526"/>
                </a:tc>
                <a:extLst>
                  <a:ext uri="{0D108BD9-81ED-4DB2-BD59-A6C34878D82A}">
                    <a16:rowId xmlns:a16="http://schemas.microsoft.com/office/drawing/2014/main" val="10001"/>
                  </a:ext>
                </a:extLst>
              </a:tr>
              <a:tr h="1165418">
                <a:tc>
                  <a:txBody>
                    <a:bodyPr/>
                    <a:lstStyle/>
                    <a:p>
                      <a:r>
                        <a:rPr lang="nl-BE" dirty="0"/>
                        <a:t>Vlaams gemiddelde</a:t>
                      </a:r>
                    </a:p>
                    <a:p>
                      <a:endParaRPr lang="nl-BE" dirty="0"/>
                    </a:p>
                    <a:p>
                      <a:r>
                        <a:rPr lang="nl-BE" dirty="0"/>
                        <a:t>Waregem</a:t>
                      </a:r>
                    </a:p>
                  </a:txBody>
                  <a:tcPr marL="77526" marR="77526"/>
                </a:tc>
                <a:tc>
                  <a:txBody>
                    <a:bodyPr/>
                    <a:lstStyle/>
                    <a:p>
                      <a:r>
                        <a:rPr lang="nl-BE" dirty="0"/>
                        <a:t>7,2%</a:t>
                      </a:r>
                    </a:p>
                    <a:p>
                      <a:endParaRPr lang="nl-BE" dirty="0"/>
                    </a:p>
                    <a:p>
                      <a:r>
                        <a:rPr lang="nl-BE" dirty="0"/>
                        <a:t>6,8%</a:t>
                      </a:r>
                    </a:p>
                  </a:txBody>
                  <a:tcPr marL="77526" marR="77526"/>
                </a:tc>
                <a:tc>
                  <a:txBody>
                    <a:bodyPr/>
                    <a:lstStyle/>
                    <a:p>
                      <a:r>
                        <a:rPr lang="nl-BE" dirty="0"/>
                        <a:t>906</a:t>
                      </a:r>
                    </a:p>
                    <a:p>
                      <a:endParaRPr lang="nl-BE" dirty="0"/>
                    </a:p>
                    <a:p>
                      <a:r>
                        <a:rPr lang="nl-BE" dirty="0"/>
                        <a:t>1.006</a:t>
                      </a:r>
                    </a:p>
                  </a:txBody>
                  <a:tcPr marL="77526" marR="77526"/>
                </a:tc>
                <a:extLst>
                  <a:ext uri="{0D108BD9-81ED-4DB2-BD59-A6C34878D82A}">
                    <a16:rowId xmlns:a16="http://schemas.microsoft.com/office/drawing/2014/main" val="10002"/>
                  </a:ext>
                </a:extLst>
              </a:tr>
              <a:tr h="472641">
                <a:tc>
                  <a:txBody>
                    <a:bodyPr/>
                    <a:lstStyle/>
                    <a:p>
                      <a:r>
                        <a:rPr lang="nl-BE" dirty="0"/>
                        <a:t>Deinze</a:t>
                      </a:r>
                    </a:p>
                  </a:txBody>
                  <a:tcPr marL="77526" marR="77526"/>
                </a:tc>
                <a:tc>
                  <a:txBody>
                    <a:bodyPr/>
                    <a:lstStyle/>
                    <a:p>
                      <a:r>
                        <a:rPr lang="nl-BE" dirty="0"/>
                        <a:t>6,9%</a:t>
                      </a:r>
                    </a:p>
                  </a:txBody>
                  <a:tcPr marL="77526" marR="77526"/>
                </a:tc>
                <a:tc>
                  <a:txBody>
                    <a:bodyPr/>
                    <a:lstStyle/>
                    <a:p>
                      <a:r>
                        <a:rPr lang="nl-BE" dirty="0"/>
                        <a:t>693</a:t>
                      </a:r>
                    </a:p>
                  </a:txBody>
                  <a:tcPr marL="77526" marR="77526"/>
                </a:tc>
                <a:extLst>
                  <a:ext uri="{0D108BD9-81ED-4DB2-BD59-A6C34878D82A}">
                    <a16:rowId xmlns:a16="http://schemas.microsoft.com/office/drawing/2014/main" val="10003"/>
                  </a:ext>
                </a:extLst>
              </a:tr>
              <a:tr h="472641">
                <a:tc>
                  <a:txBody>
                    <a:bodyPr/>
                    <a:lstStyle/>
                    <a:p>
                      <a:r>
                        <a:rPr lang="nl-BE" dirty="0" err="1"/>
                        <a:t>Kruisem</a:t>
                      </a:r>
                      <a:endParaRPr lang="nl-BE" dirty="0"/>
                    </a:p>
                  </a:txBody>
                  <a:tcPr marL="77526" marR="77526"/>
                </a:tc>
                <a:tc>
                  <a:txBody>
                    <a:bodyPr/>
                    <a:lstStyle/>
                    <a:p>
                      <a:r>
                        <a:rPr lang="nl-BE" dirty="0"/>
                        <a:t>7,5%</a:t>
                      </a:r>
                    </a:p>
                  </a:txBody>
                  <a:tcPr marL="77526" marR="77526"/>
                </a:tc>
                <a:tc>
                  <a:txBody>
                    <a:bodyPr/>
                    <a:lstStyle/>
                    <a:p>
                      <a:r>
                        <a:rPr lang="nl-BE" dirty="0"/>
                        <a:t>693 (826 op bedrijventerreinen)</a:t>
                      </a:r>
                    </a:p>
                  </a:txBody>
                  <a:tcPr marL="77526" marR="77526"/>
                </a:tc>
                <a:extLst>
                  <a:ext uri="{0D108BD9-81ED-4DB2-BD59-A6C34878D82A}">
                    <a16:rowId xmlns:a16="http://schemas.microsoft.com/office/drawing/2014/main" val="10004"/>
                  </a:ext>
                </a:extLst>
              </a:tr>
              <a:tr h="472641">
                <a:tc>
                  <a:txBody>
                    <a:bodyPr/>
                    <a:lstStyle/>
                    <a:p>
                      <a:r>
                        <a:rPr lang="nl-BE" dirty="0"/>
                        <a:t>Dentergem</a:t>
                      </a:r>
                    </a:p>
                  </a:txBody>
                  <a:tcPr marL="77526" marR="77526"/>
                </a:tc>
                <a:tc>
                  <a:txBody>
                    <a:bodyPr/>
                    <a:lstStyle/>
                    <a:p>
                      <a:r>
                        <a:rPr lang="nl-BE" dirty="0"/>
                        <a:t>7,5%</a:t>
                      </a:r>
                    </a:p>
                  </a:txBody>
                  <a:tcPr marL="77526" marR="77526"/>
                </a:tc>
                <a:tc>
                  <a:txBody>
                    <a:bodyPr/>
                    <a:lstStyle/>
                    <a:p>
                      <a:r>
                        <a:rPr lang="nl-BE" dirty="0"/>
                        <a:t>929</a:t>
                      </a:r>
                    </a:p>
                  </a:txBody>
                  <a:tcPr marL="77526" marR="77526"/>
                </a:tc>
                <a:extLst>
                  <a:ext uri="{0D108BD9-81ED-4DB2-BD59-A6C34878D82A}">
                    <a16:rowId xmlns:a16="http://schemas.microsoft.com/office/drawing/2014/main" val="10005"/>
                  </a:ext>
                </a:extLst>
              </a:tr>
              <a:tr h="472641">
                <a:tc>
                  <a:txBody>
                    <a:bodyPr/>
                    <a:lstStyle/>
                    <a:p>
                      <a:r>
                        <a:rPr lang="nl-BE" dirty="0"/>
                        <a:t>Wielsbeke </a:t>
                      </a:r>
                    </a:p>
                  </a:txBody>
                  <a:tcPr marL="77526" marR="77526"/>
                </a:tc>
                <a:tc>
                  <a:txBody>
                    <a:bodyPr/>
                    <a:lstStyle/>
                    <a:p>
                      <a:r>
                        <a:rPr lang="nl-BE" dirty="0"/>
                        <a:t>7,5%</a:t>
                      </a:r>
                    </a:p>
                  </a:txBody>
                  <a:tcPr marL="77526" marR="77526"/>
                </a:tc>
                <a:tc>
                  <a:txBody>
                    <a:bodyPr/>
                    <a:lstStyle/>
                    <a:p>
                      <a:r>
                        <a:rPr lang="nl-BE" dirty="0"/>
                        <a:t>1008</a:t>
                      </a:r>
                    </a:p>
                  </a:txBody>
                  <a:tcPr marL="77526" marR="77526"/>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021845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normAutofit fontScale="92500" lnSpcReduction="10000"/>
          </a:bodyPr>
          <a:lstStyle/>
          <a:p>
            <a:r>
              <a:rPr lang="nl-BE" dirty="0"/>
              <a:t>Retributies +25%  en jaarlijks aanpassen aan effectieve gezondheidsindex.</a:t>
            </a:r>
          </a:p>
          <a:p>
            <a:pPr lvl="1"/>
            <a:r>
              <a:rPr lang="nl-BE" dirty="0"/>
              <a:t>Bijvoorbeeld kampen: </a:t>
            </a:r>
          </a:p>
          <a:p>
            <a:pPr lvl="2"/>
            <a:r>
              <a:rPr lang="nl-BE" dirty="0"/>
              <a:t>20 euro per dag / 100 euro per 5 dagen.</a:t>
            </a:r>
          </a:p>
          <a:p>
            <a:pPr lvl="2"/>
            <a:r>
              <a:rPr lang="nl-BE" dirty="0"/>
              <a:t>Korting 2</a:t>
            </a:r>
            <a:r>
              <a:rPr lang="nl-BE" baseline="30000" dirty="0"/>
              <a:t>e</a:t>
            </a:r>
            <a:r>
              <a:rPr lang="nl-BE" dirty="0"/>
              <a:t> kind tot 10% en enkel voor Zultse inwoners.</a:t>
            </a:r>
          </a:p>
          <a:p>
            <a:pPr lvl="2"/>
            <a:r>
              <a:rPr lang="nl-BE" dirty="0"/>
              <a:t>Hoger tarief voor niet-inwoners.</a:t>
            </a:r>
          </a:p>
          <a:p>
            <a:pPr lvl="2"/>
            <a:r>
              <a:rPr lang="nl-BE" dirty="0"/>
              <a:t>Ook </a:t>
            </a:r>
            <a:r>
              <a:rPr lang="nl-BE" dirty="0" err="1"/>
              <a:t>Uitpas</a:t>
            </a:r>
            <a:r>
              <a:rPr lang="nl-BE" dirty="0"/>
              <a:t> met kansentarief.</a:t>
            </a:r>
          </a:p>
          <a:p>
            <a:pPr lvl="1"/>
            <a:r>
              <a:rPr lang="nl-BE" dirty="0"/>
              <a:t>Sportlessenreeksen, personeelskost, stedenbouwkundige documenten, documenten burgerzaken, begraafplaatsen, frituurwagen, markten, kermissen, sporthal, gemeentelijke zalen, dranken in zalen, speelpleinwerking, buitenschoolse opvang, …</a:t>
            </a:r>
          </a:p>
        </p:txBody>
      </p:sp>
    </p:spTree>
    <p:extLst>
      <p:ext uri="{BB962C8B-B14F-4D97-AF65-F5344CB8AC3E}">
        <p14:creationId xmlns:p14="http://schemas.microsoft.com/office/powerpoint/2010/main" val="196731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normAutofit fontScale="85000" lnSpcReduction="20000"/>
          </a:bodyPr>
          <a:lstStyle/>
          <a:p>
            <a:r>
              <a:rPr lang="nl-BE" dirty="0"/>
              <a:t>Indexeren belastingen leegstand, niet-geadresseerd drukwerk, niet correct afkoppelen, nachtwinkels.</a:t>
            </a:r>
          </a:p>
          <a:p>
            <a:r>
              <a:rPr lang="nl-BE" dirty="0"/>
              <a:t>Belasting tweede verblijven x2, wordt 1.000 euro.</a:t>
            </a:r>
          </a:p>
          <a:p>
            <a:r>
              <a:rPr lang="nl-BE" dirty="0"/>
              <a:t>Belasting masten en pylonen x2, wordt 5.000 euro. </a:t>
            </a:r>
          </a:p>
          <a:p>
            <a:r>
              <a:rPr lang="nl-BE" dirty="0"/>
              <a:t>Opcentiemen op leegstaande en verwaarloosde bedrijfsruimten en ongeschikte en onbewoonbare woningen.</a:t>
            </a:r>
          </a:p>
          <a:p>
            <a:r>
              <a:rPr lang="nl-BE" dirty="0"/>
              <a:t>Huurprijs bejaardenwoningen: optrekken voor nieuwe verhuringen.</a:t>
            </a:r>
          </a:p>
          <a:p>
            <a:r>
              <a:rPr lang="nl-BE" dirty="0"/>
              <a:t>GAS 5 voor kleine snelheidsovertredingen.</a:t>
            </a:r>
          </a:p>
          <a:p>
            <a:r>
              <a:rPr lang="nl-BE" dirty="0"/>
              <a:t>Verhogen administratiekost huishulp met dienstencheques. (1,90 euro per uur)</a:t>
            </a:r>
          </a:p>
          <a:p>
            <a:r>
              <a:rPr lang="nl-BE" dirty="0"/>
              <a:t>Herwerking </a:t>
            </a:r>
            <a:r>
              <a:rPr lang="nl-BE" dirty="0" err="1"/>
              <a:t>milieu-subsidies</a:t>
            </a:r>
            <a:r>
              <a:rPr lang="nl-BE" dirty="0"/>
              <a:t>.</a:t>
            </a:r>
          </a:p>
        </p:txBody>
      </p:sp>
    </p:spTree>
    <p:extLst>
      <p:ext uri="{BB962C8B-B14F-4D97-AF65-F5344CB8AC3E}">
        <p14:creationId xmlns:p14="http://schemas.microsoft.com/office/powerpoint/2010/main" val="3970718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normAutofit lnSpcReduction="10000"/>
          </a:bodyPr>
          <a:lstStyle/>
          <a:p>
            <a:r>
              <a:rPr lang="nl-BE" dirty="0"/>
              <a:t>Afvalverwerking:	</a:t>
            </a:r>
          </a:p>
          <a:p>
            <a:pPr lvl="1"/>
            <a:r>
              <a:rPr lang="nl-BE" dirty="0"/>
              <a:t>Tarieven optrekken naar IVM-richtlijn (persconferentie maandag 1 december).</a:t>
            </a:r>
          </a:p>
          <a:p>
            <a:pPr lvl="1"/>
            <a:r>
              <a:rPr lang="nl-BE" dirty="0" err="1"/>
              <a:t>Groenophaling</a:t>
            </a:r>
            <a:r>
              <a:rPr lang="nl-BE" dirty="0"/>
              <a:t> aan huis via IVM laten verlopen (4 vaste ophaalweken) = vrijkomen werkuren TUD, vergelijkbaar tarief voor inwoner als nu.</a:t>
            </a:r>
          </a:p>
          <a:p>
            <a:pPr lvl="1"/>
            <a:r>
              <a:rPr lang="nl-BE" dirty="0" err="1"/>
              <a:t>Grofvuilophaling</a:t>
            </a:r>
            <a:r>
              <a:rPr lang="nl-BE" dirty="0"/>
              <a:t> aan huis: conform kostprijs die wij aan IVM betaalden in 2024.</a:t>
            </a:r>
          </a:p>
          <a:p>
            <a:pPr lvl="1"/>
            <a:r>
              <a:rPr lang="nl-BE" dirty="0" err="1"/>
              <a:t>Zomerophaling</a:t>
            </a:r>
            <a:r>
              <a:rPr lang="nl-BE" dirty="0"/>
              <a:t> behouden voor juli-augustus.</a:t>
            </a:r>
          </a:p>
          <a:p>
            <a:pPr lvl="1"/>
            <a:r>
              <a:rPr lang="nl-BE" dirty="0"/>
              <a:t>Recyclagepark: tarieven zelfstandigen en particulieren +25% (rekening houden met wettelijke vorken voor particulieren en huidig systeem van schatten). </a:t>
            </a:r>
          </a:p>
          <a:p>
            <a:pPr lvl="1"/>
            <a:endParaRPr lang="nl-BE" dirty="0"/>
          </a:p>
        </p:txBody>
      </p:sp>
    </p:spTree>
    <p:extLst>
      <p:ext uri="{BB962C8B-B14F-4D97-AF65-F5344CB8AC3E}">
        <p14:creationId xmlns:p14="http://schemas.microsoft.com/office/powerpoint/2010/main" val="23852937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HOE GAAN WE DAT BETALEN?</a:t>
            </a:r>
          </a:p>
        </p:txBody>
      </p:sp>
      <p:sp>
        <p:nvSpPr>
          <p:cNvPr id="3" name="Tijdelijke aanduiding voor inhoud 2"/>
          <p:cNvSpPr>
            <a:spLocks noGrp="1"/>
          </p:cNvSpPr>
          <p:nvPr>
            <p:ph sz="quarter" idx="13"/>
          </p:nvPr>
        </p:nvSpPr>
        <p:spPr/>
        <p:txBody>
          <a:bodyPr>
            <a:normAutofit/>
          </a:bodyPr>
          <a:lstStyle/>
          <a:p>
            <a:r>
              <a:rPr lang="nl-BE" dirty="0"/>
              <a:t>Verkoop sociale appartementen. (Zandberg, Karper, Groeneweg)</a:t>
            </a:r>
          </a:p>
          <a:p>
            <a:pPr marL="285750" lvl="1"/>
            <a:r>
              <a:rPr lang="nl-BE" sz="2400" dirty="0"/>
              <a:t>Verkoop sites huidige bejaardenwoningen (na realisatie nieuwbouw).</a:t>
            </a:r>
          </a:p>
          <a:p>
            <a:pPr marL="285750" lvl="1"/>
            <a:r>
              <a:rPr lang="nl-BE" sz="2400" dirty="0"/>
              <a:t>Valoriseren bouwgrond Oude Weg en Heirweg.</a:t>
            </a:r>
          </a:p>
          <a:p>
            <a:pPr marL="285750" lvl="1"/>
            <a:r>
              <a:rPr lang="nl-BE" sz="2400" dirty="0"/>
              <a:t>Subsidies. (fiets- en wandelbrug, gemeenteschool, Brugstraat, …)</a:t>
            </a:r>
          </a:p>
          <a:p>
            <a:pPr marL="285750" lvl="1"/>
            <a:r>
              <a:rPr lang="nl-BE" sz="2400" dirty="0"/>
              <a:t>Spreiding investeringen in de tijd.</a:t>
            </a:r>
          </a:p>
        </p:txBody>
      </p:sp>
    </p:spTree>
    <p:extLst>
      <p:ext uri="{BB962C8B-B14F-4D97-AF65-F5344CB8AC3E}">
        <p14:creationId xmlns:p14="http://schemas.microsoft.com/office/powerpoint/2010/main" val="943259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97E87-BAA4-6A94-F160-F2CBDB85D4C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0EA3A8D-377C-9D4D-0560-EAEC14E73058}"/>
              </a:ext>
            </a:extLst>
          </p:cNvPr>
          <p:cNvSpPr>
            <a:spLocks noGrp="1"/>
          </p:cNvSpPr>
          <p:nvPr>
            <p:ph type="title"/>
          </p:nvPr>
        </p:nvSpPr>
        <p:spPr/>
        <p:txBody>
          <a:bodyPr>
            <a:normAutofit/>
          </a:bodyPr>
          <a:lstStyle/>
          <a:p>
            <a:r>
              <a:rPr lang="nl-BE" dirty="0"/>
              <a:t>HOE GAAN WE DAT BETALEN?</a:t>
            </a:r>
          </a:p>
        </p:txBody>
      </p:sp>
      <p:sp>
        <p:nvSpPr>
          <p:cNvPr id="3" name="Tijdelijke aanduiding voor inhoud 2">
            <a:extLst>
              <a:ext uri="{FF2B5EF4-FFF2-40B4-BE49-F238E27FC236}">
                <a16:creationId xmlns:a16="http://schemas.microsoft.com/office/drawing/2014/main" id="{6013EEC2-4D6E-26CC-8ED1-2D67789A9A5F}"/>
              </a:ext>
            </a:extLst>
          </p:cNvPr>
          <p:cNvSpPr>
            <a:spLocks noGrp="1"/>
          </p:cNvSpPr>
          <p:nvPr>
            <p:ph sz="quarter" idx="13"/>
          </p:nvPr>
        </p:nvSpPr>
        <p:spPr/>
        <p:txBody>
          <a:bodyPr>
            <a:normAutofit/>
          </a:bodyPr>
          <a:lstStyle/>
          <a:p>
            <a:pPr marL="285750" lvl="1"/>
            <a:r>
              <a:rPr lang="nl-BE" sz="2400" dirty="0"/>
              <a:t>Beschikbaar budgettair resultaat: bijna 1,8 miljoen euro in 2031.</a:t>
            </a:r>
          </a:p>
          <a:p>
            <a:pPr marL="285750" lvl="1"/>
            <a:r>
              <a:rPr lang="nl-BE" sz="2400" dirty="0"/>
              <a:t>Autofinancieringsmarge: ruim 1,4 miljoen euro in 2031.</a:t>
            </a:r>
          </a:p>
          <a:p>
            <a:pPr marL="285750" lvl="1"/>
            <a:r>
              <a:rPr lang="nl-BE" sz="2400" dirty="0"/>
              <a:t>Opname nieuwe leningen: 11,2 miljoen euro in meerjarenplan, leninglast per inwoner evolueert naar 1.134 euro, Vlaams gemiddelde in 2024 is 1.392 euro </a:t>
            </a:r>
            <a:endParaRPr lang="nl-BE" sz="2400" dirty="0">
              <a:solidFill>
                <a:srgbClr val="00B0F0"/>
              </a:solidFill>
            </a:endParaRPr>
          </a:p>
          <a:p>
            <a:pPr marL="285750" lvl="1"/>
            <a:r>
              <a:rPr lang="nl-BE" sz="2400" dirty="0"/>
              <a:t>…. = ruimte voor deze en volgende legislaturen!</a:t>
            </a:r>
          </a:p>
        </p:txBody>
      </p:sp>
    </p:spTree>
    <p:extLst>
      <p:ext uri="{BB962C8B-B14F-4D97-AF65-F5344CB8AC3E}">
        <p14:creationId xmlns:p14="http://schemas.microsoft.com/office/powerpoint/2010/main" val="145518633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sch">
  <a:themeElements>
    <a:clrScheme name="Organisch">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sch">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sch">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F850A226123C43A6E99D312932AAF1" ma:contentTypeVersion="16" ma:contentTypeDescription="Een nieuw document maken." ma:contentTypeScope="" ma:versionID="19311c226d71407944919f1710ec903c">
  <xsd:schema xmlns:xsd="http://www.w3.org/2001/XMLSchema" xmlns:xs="http://www.w3.org/2001/XMLSchema" xmlns:p="http://schemas.microsoft.com/office/2006/metadata/properties" xmlns:ns2="ff690c3c-e359-4a37-a5be-380ee3c24609" xmlns:ns3="ee338214-1d56-4c9e-9c9b-9c83fbb9cbfb" targetNamespace="http://schemas.microsoft.com/office/2006/metadata/properties" ma:root="true" ma:fieldsID="ff012add62ec04b6f050592a71d1ab6b" ns2:_="" ns3:_="">
    <xsd:import namespace="ff690c3c-e359-4a37-a5be-380ee3c24609"/>
    <xsd:import namespace="ee338214-1d56-4c9e-9c9b-9c83fbb9cbf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690c3c-e359-4a37-a5be-380ee3c24609" elementFormDefault="qualified">
    <xsd:import namespace="http://schemas.microsoft.com/office/2006/documentManagement/types"/>
    <xsd:import namespace="http://schemas.microsoft.com/office/infopath/2007/PartnerControls"/>
    <xsd:element name="SharedWithUsers" ma:index="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ce10e4da-86ad-4de1-888e-5e2dbd448564}" ma:internalName="TaxCatchAll" ma:showField="CatchAllData" ma:web="ff690c3c-e359-4a37-a5be-380ee3c2460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e338214-1d56-4c9e-9c9b-9c83fbb9cbf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ce163c01-336f-4318-a660-3640d0f6bc53"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e338214-1d56-4c9e-9c9b-9c83fbb9cbfb">
      <Terms xmlns="http://schemas.microsoft.com/office/infopath/2007/PartnerControls"/>
    </lcf76f155ced4ddcb4097134ff3c332f>
    <TaxCatchAll xmlns="ff690c3c-e359-4a37-a5be-380ee3c24609" xsi:nil="true"/>
  </documentManagement>
</p:properties>
</file>

<file path=customXml/itemProps1.xml><?xml version="1.0" encoding="utf-8"?>
<ds:datastoreItem xmlns:ds="http://schemas.openxmlformats.org/officeDocument/2006/customXml" ds:itemID="{C655F3AF-A539-4202-8C35-A598390EC802}">
  <ds:schemaRefs>
    <ds:schemaRef ds:uri="http://schemas.microsoft.com/sharepoint/v3/contenttype/forms"/>
  </ds:schemaRefs>
</ds:datastoreItem>
</file>

<file path=customXml/itemProps2.xml><?xml version="1.0" encoding="utf-8"?>
<ds:datastoreItem xmlns:ds="http://schemas.openxmlformats.org/officeDocument/2006/customXml" ds:itemID="{0722094F-5BEE-40E6-B04E-0834A3C8E6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690c3c-e359-4a37-a5be-380ee3c24609"/>
    <ds:schemaRef ds:uri="ee338214-1d56-4c9e-9c9b-9c83fbb9cb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47A4C1A-D106-4610-BB2A-5389A56EE7B7}">
  <ds:schemaRefs>
    <ds:schemaRef ds:uri="http://purl.org/dc/dcmitype/"/>
    <ds:schemaRef ds:uri="http://www.w3.org/XML/1998/namespace"/>
    <ds:schemaRef ds:uri="http://purl.org/dc/elements/1.1/"/>
    <ds:schemaRef ds:uri="063471c4-052f-4ee6-9077-0030515f0ce5"/>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ee338214-1d56-4c9e-9c9b-9c83fbb9cbfb"/>
    <ds:schemaRef ds:uri="ff690c3c-e359-4a37-a5be-380ee3c24609"/>
  </ds:schemaRefs>
</ds:datastoreItem>
</file>

<file path=docProps/app.xml><?xml version="1.0" encoding="utf-8"?>
<Properties xmlns="http://schemas.openxmlformats.org/officeDocument/2006/extended-properties" xmlns:vt="http://schemas.openxmlformats.org/officeDocument/2006/docPropsVTypes">
  <Template>Organic</Template>
  <TotalTime>3989</TotalTime>
  <Words>1519</Words>
  <Application>Microsoft Office PowerPoint</Application>
  <PresentationFormat>Breedbeeld</PresentationFormat>
  <Paragraphs>226</Paragraphs>
  <Slides>30</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30</vt:i4>
      </vt:variant>
    </vt:vector>
  </HeadingPairs>
  <TitlesOfParts>
    <vt:vector size="33" baseType="lpstr">
      <vt:lpstr>Arial</vt:lpstr>
      <vt:lpstr>Garamond</vt:lpstr>
      <vt:lpstr>Organisch</vt:lpstr>
      <vt:lpstr> LEVENDIG 9870³</vt:lpstr>
      <vt:lpstr>WAT IS EEN MEERJARENPLAN?</vt:lpstr>
      <vt:lpstr>MISSIE: Waarom bestaat het bestuur, wat is het hoofddoel?</vt:lpstr>
      <vt:lpstr>VISIE: Toekomstbeeld, ambities?</vt:lpstr>
      <vt:lpstr>VISIE: Toekomstbeeld, ambities?</vt:lpstr>
      <vt:lpstr>BELEIDSDOELSTELLINGEN</vt:lpstr>
      <vt:lpstr> BRUISEND ZULTE</vt:lpstr>
      <vt:lpstr> BRUISEND ZULTE</vt:lpstr>
      <vt:lpstr> BRUISEND ZULTE</vt:lpstr>
      <vt:lpstr>VEILIG ZULTE</vt:lpstr>
      <vt:lpstr>VEILIG ZULTE</vt:lpstr>
      <vt:lpstr>VEILIG ZULTE</vt:lpstr>
      <vt:lpstr>ONDERNEMEND ZULTE</vt:lpstr>
      <vt:lpstr>ONDERNEMEND ZULTE</vt:lpstr>
      <vt:lpstr>ZORGZAAM ZULTE</vt:lpstr>
      <vt:lpstr>ZORGZAAM ZULTE</vt:lpstr>
      <vt:lpstr>ZORGZAAM ZULTE</vt:lpstr>
      <vt:lpstr>ZORGZAAM ZULTE</vt:lpstr>
      <vt:lpstr>LEEFBAAR ZULTE</vt:lpstr>
      <vt:lpstr>LEEFBAAR ZULTE</vt:lpstr>
      <vt:lpstr>DAADKRACHTIG ZULTE</vt:lpstr>
      <vt:lpstr>DAADKRACHTIG ZULTE</vt:lpstr>
      <vt:lpstr>HOE GAAN WE DAT BETALEN?</vt:lpstr>
      <vt:lpstr>HOE GAAN WE DAT BETALEN?</vt:lpstr>
      <vt:lpstr>PowerPoint-presentatie</vt:lpstr>
      <vt:lpstr>HOE GAAN WE DAT BETALEN?</vt:lpstr>
      <vt:lpstr>HOE GAAN WE DAT BETALEN?</vt:lpstr>
      <vt:lpstr>HOE GAAN WE DAT BETALEN?</vt:lpstr>
      <vt:lpstr>HOE GAAN WE DAT BETALEN?</vt:lpstr>
      <vt:lpstr>HOE GAAN WE DAT BETALEN?</vt:lpstr>
    </vt:vector>
  </TitlesOfParts>
  <Company>Groep Schaubroeck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meerjarenplan Zulte 2026-2031</dc:title>
  <dc:creator>Simon Lagrange</dc:creator>
  <cp:lastModifiedBy>Sylvie Bohez</cp:lastModifiedBy>
  <cp:revision>66</cp:revision>
  <dcterms:created xsi:type="dcterms:W3CDTF">2025-10-24T09:56:01Z</dcterms:created>
  <dcterms:modified xsi:type="dcterms:W3CDTF">2025-12-16T18:50:14Z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0x010100F4F850A226123C43A6E99D312932AAF1</vt:lpwstr>
  </property>
  <property fmtid="{D5CDD505-2E9C-101B-9397-08002B2CF9AE}" pid="3" name="MediaServiceImageTags">
    <vt:lpwstr/>
  </property>
</Properties>
</file>