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1" r:id="rId4"/>
  </p:sldMasterIdLst>
  <p:handoutMasterIdLst>
    <p:handoutMasterId r:id="rId29"/>
  </p:handoutMasterIdLst>
  <p:sldIdLst>
    <p:sldId id="256" r:id="rId5"/>
    <p:sldId id="257" r:id="rId6"/>
    <p:sldId id="331" r:id="rId7"/>
    <p:sldId id="332" r:id="rId8"/>
    <p:sldId id="339" r:id="rId9"/>
    <p:sldId id="335" r:id="rId10"/>
    <p:sldId id="298" r:id="rId11"/>
    <p:sldId id="285" r:id="rId12"/>
    <p:sldId id="268" r:id="rId13"/>
    <p:sldId id="275" r:id="rId14"/>
    <p:sldId id="286" r:id="rId15"/>
    <p:sldId id="269" r:id="rId16"/>
    <p:sldId id="342" r:id="rId17"/>
    <p:sldId id="287" r:id="rId18"/>
    <p:sldId id="270" r:id="rId19"/>
    <p:sldId id="288" r:id="rId20"/>
    <p:sldId id="307" r:id="rId21"/>
    <p:sldId id="289" r:id="rId22"/>
    <p:sldId id="259" r:id="rId23"/>
    <p:sldId id="290" r:id="rId24"/>
    <p:sldId id="258" r:id="rId25"/>
    <p:sldId id="291" r:id="rId26"/>
    <p:sldId id="322" r:id="rId27"/>
    <p:sldId id="297" r:id="rId28"/>
  </p:sldIdLst>
  <p:sldSz cx="12192000" cy="6858000"/>
  <p:notesSz cx="6797675" cy="9872663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82" d="100"/>
          <a:sy n="82" d="100"/>
        </p:scale>
        <p:origin x="58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lvie Bohez" userId="750fe761-08bf-4eac-b90c-5fee7e1e3480" providerId="ADAL" clId="{66BAF233-82F0-495E-B511-5198BF1B0901}"/>
    <pc:docChg chg="undo custSel delSld modSld">
      <pc:chgData name="Sylvie Bohez" userId="750fe761-08bf-4eac-b90c-5fee7e1e3480" providerId="ADAL" clId="{66BAF233-82F0-495E-B511-5198BF1B0901}" dt="2025-03-26T09:03:19.768" v="261" actId="20577"/>
      <pc:docMkLst>
        <pc:docMk/>
      </pc:docMkLst>
      <pc:sldChg chg="modSp mod">
        <pc:chgData name="Sylvie Bohez" userId="750fe761-08bf-4eac-b90c-5fee7e1e3480" providerId="ADAL" clId="{66BAF233-82F0-495E-B511-5198BF1B0901}" dt="2025-03-25T18:49:37.329" v="23" actId="20577"/>
        <pc:sldMkLst>
          <pc:docMk/>
          <pc:sldMk cId="2783961079" sldId="256"/>
        </pc:sldMkLst>
        <pc:spChg chg="mod">
          <ac:chgData name="Sylvie Bohez" userId="750fe761-08bf-4eac-b90c-5fee7e1e3480" providerId="ADAL" clId="{66BAF233-82F0-495E-B511-5198BF1B0901}" dt="2025-03-25T18:49:37.329" v="23" actId="20577"/>
          <ac:spMkLst>
            <pc:docMk/>
            <pc:sldMk cId="2783961079" sldId="256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49:44.653" v="24" actId="6549"/>
        <pc:sldMkLst>
          <pc:docMk/>
          <pc:sldMk cId="3716446956" sldId="257"/>
        </pc:sldMkLst>
        <pc:spChg chg="mod">
          <ac:chgData name="Sylvie Bohez" userId="750fe761-08bf-4eac-b90c-5fee7e1e3480" providerId="ADAL" clId="{66BAF233-82F0-495E-B511-5198BF1B0901}" dt="2025-03-25T18:49:44.653" v="24" actId="6549"/>
          <ac:spMkLst>
            <pc:docMk/>
            <pc:sldMk cId="3716446956" sldId="257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9:01:26.534" v="211" actId="20577"/>
        <pc:sldMkLst>
          <pc:docMk/>
          <pc:sldMk cId="802141079" sldId="258"/>
        </pc:sldMkLst>
        <pc:spChg chg="mod">
          <ac:chgData name="Sylvie Bohez" userId="750fe761-08bf-4eac-b90c-5fee7e1e3480" providerId="ADAL" clId="{66BAF233-82F0-495E-B511-5198BF1B0901}" dt="2025-03-25T19:01:26.534" v="211" actId="20577"/>
          <ac:spMkLst>
            <pc:docMk/>
            <pc:sldMk cId="802141079" sldId="258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8:27.338" v="189" actId="20577"/>
        <pc:sldMkLst>
          <pc:docMk/>
          <pc:sldMk cId="229745572" sldId="259"/>
        </pc:sldMkLst>
        <pc:spChg chg="mod">
          <ac:chgData name="Sylvie Bohez" userId="750fe761-08bf-4eac-b90c-5fee7e1e3480" providerId="ADAL" clId="{66BAF233-82F0-495E-B511-5198BF1B0901}" dt="2025-03-25T18:58:27.338" v="189" actId="20577"/>
          <ac:spMkLst>
            <pc:docMk/>
            <pc:sldMk cId="229745572" sldId="259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0:31.489" v="87" actId="20577"/>
        <pc:sldMkLst>
          <pc:docMk/>
          <pc:sldMk cId="4099363865" sldId="268"/>
        </pc:sldMkLst>
        <pc:spChg chg="mod">
          <ac:chgData name="Sylvie Bohez" userId="750fe761-08bf-4eac-b90c-5fee7e1e3480" providerId="ADAL" clId="{66BAF233-82F0-495E-B511-5198BF1B0901}" dt="2025-03-25T18:50:31.489" v="87" actId="20577"/>
          <ac:spMkLst>
            <pc:docMk/>
            <pc:sldMk cId="4099363865" sldId="268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4:02.344" v="142" actId="20577"/>
        <pc:sldMkLst>
          <pc:docMk/>
          <pc:sldMk cId="153198635" sldId="269"/>
        </pc:sldMkLst>
        <pc:spChg chg="mod">
          <ac:chgData name="Sylvie Bohez" userId="750fe761-08bf-4eac-b90c-5fee7e1e3480" providerId="ADAL" clId="{66BAF233-82F0-495E-B511-5198BF1B0901}" dt="2025-03-25T18:54:02.344" v="142" actId="20577"/>
          <ac:spMkLst>
            <pc:docMk/>
            <pc:sldMk cId="153198635" sldId="269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7:19.165" v="169" actId="6549"/>
        <pc:sldMkLst>
          <pc:docMk/>
          <pc:sldMk cId="2760176388" sldId="270"/>
        </pc:sldMkLst>
        <pc:spChg chg="mod">
          <ac:chgData name="Sylvie Bohez" userId="750fe761-08bf-4eac-b90c-5fee7e1e3480" providerId="ADAL" clId="{66BAF233-82F0-495E-B511-5198BF1B0901}" dt="2025-03-25T18:57:10.573" v="168" actId="20577"/>
          <ac:spMkLst>
            <pc:docMk/>
            <pc:sldMk cId="2760176388" sldId="270"/>
            <ac:spMk id="2" creationId="{00000000-0000-0000-0000-000000000000}"/>
          </ac:spMkLst>
        </pc:spChg>
        <pc:spChg chg="mod">
          <ac:chgData name="Sylvie Bohez" userId="750fe761-08bf-4eac-b90c-5fee7e1e3480" providerId="ADAL" clId="{66BAF233-82F0-495E-B511-5198BF1B0901}" dt="2025-03-25T18:57:19.165" v="169" actId="6549"/>
          <ac:spMkLst>
            <pc:docMk/>
            <pc:sldMk cId="2760176388" sldId="270"/>
            <ac:spMk id="3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6T09:03:04.196" v="254" actId="6549"/>
        <pc:sldMkLst>
          <pc:docMk/>
          <pc:sldMk cId="1218079371" sldId="275"/>
        </pc:sldMkLst>
        <pc:spChg chg="mod">
          <ac:chgData name="Sylvie Bohez" userId="750fe761-08bf-4eac-b90c-5fee7e1e3480" providerId="ADAL" clId="{66BAF233-82F0-495E-B511-5198BF1B0901}" dt="2025-03-26T09:03:04.196" v="254" actId="6549"/>
          <ac:spMkLst>
            <pc:docMk/>
            <pc:sldMk cId="1218079371" sldId="275"/>
            <ac:spMk id="2" creationId="{00000000-0000-0000-0000-000000000000}"/>
          </ac:spMkLst>
        </pc:spChg>
        <pc:spChg chg="mod">
          <ac:chgData name="Sylvie Bohez" userId="750fe761-08bf-4eac-b90c-5fee7e1e3480" providerId="ADAL" clId="{66BAF233-82F0-495E-B511-5198BF1B0901}" dt="2025-03-25T18:53:47.171" v="134" actId="20577"/>
          <ac:spMkLst>
            <pc:docMk/>
            <pc:sldMk cId="1218079371" sldId="275"/>
            <ac:spMk id="3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0:24.359" v="78" actId="20577"/>
        <pc:sldMkLst>
          <pc:docMk/>
          <pc:sldMk cId="892942820" sldId="285"/>
        </pc:sldMkLst>
        <pc:spChg chg="mod">
          <ac:chgData name="Sylvie Bohez" userId="750fe761-08bf-4eac-b90c-5fee7e1e3480" providerId="ADAL" clId="{66BAF233-82F0-495E-B511-5198BF1B0901}" dt="2025-03-25T18:50:24.359" v="78" actId="20577"/>
          <ac:spMkLst>
            <pc:docMk/>
            <pc:sldMk cId="892942820" sldId="285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3:24.554" v="133" actId="20577"/>
        <pc:sldMkLst>
          <pc:docMk/>
          <pc:sldMk cId="2797525218" sldId="286"/>
        </pc:sldMkLst>
        <pc:spChg chg="mod">
          <ac:chgData name="Sylvie Bohez" userId="750fe761-08bf-4eac-b90c-5fee7e1e3480" providerId="ADAL" clId="{66BAF233-82F0-495E-B511-5198BF1B0901}" dt="2025-03-25T18:53:24.554" v="133" actId="20577"/>
          <ac:spMkLst>
            <pc:docMk/>
            <pc:sldMk cId="2797525218" sldId="286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7:01.135" v="159" actId="20577"/>
        <pc:sldMkLst>
          <pc:docMk/>
          <pc:sldMk cId="1149841232" sldId="287"/>
        </pc:sldMkLst>
        <pc:spChg chg="mod">
          <ac:chgData name="Sylvie Bohez" userId="750fe761-08bf-4eac-b90c-5fee7e1e3480" providerId="ADAL" clId="{66BAF233-82F0-495E-B511-5198BF1B0901}" dt="2025-03-25T18:57:01.135" v="159" actId="20577"/>
          <ac:spMkLst>
            <pc:docMk/>
            <pc:sldMk cId="1149841232" sldId="287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8:18.510" v="182" actId="20577"/>
        <pc:sldMkLst>
          <pc:docMk/>
          <pc:sldMk cId="1799918282" sldId="288"/>
        </pc:sldMkLst>
        <pc:spChg chg="mod">
          <ac:chgData name="Sylvie Bohez" userId="750fe761-08bf-4eac-b90c-5fee7e1e3480" providerId="ADAL" clId="{66BAF233-82F0-495E-B511-5198BF1B0901}" dt="2025-03-25T18:58:18.510" v="182" actId="20577"/>
          <ac:spMkLst>
            <pc:docMk/>
            <pc:sldMk cId="1799918282" sldId="288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9:00:55.408" v="197" actId="20577"/>
        <pc:sldMkLst>
          <pc:docMk/>
          <pc:sldMk cId="3208430052" sldId="289"/>
        </pc:sldMkLst>
        <pc:spChg chg="mod">
          <ac:chgData name="Sylvie Bohez" userId="750fe761-08bf-4eac-b90c-5fee7e1e3480" providerId="ADAL" clId="{66BAF233-82F0-495E-B511-5198BF1B0901}" dt="2025-03-25T19:00:55.408" v="197" actId="20577"/>
          <ac:spMkLst>
            <pc:docMk/>
            <pc:sldMk cId="3208430052" sldId="289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9:01:21.661" v="204" actId="20577"/>
        <pc:sldMkLst>
          <pc:docMk/>
          <pc:sldMk cId="245900800" sldId="290"/>
        </pc:sldMkLst>
        <pc:spChg chg="mod">
          <ac:chgData name="Sylvie Bohez" userId="750fe761-08bf-4eac-b90c-5fee7e1e3480" providerId="ADAL" clId="{66BAF233-82F0-495E-B511-5198BF1B0901}" dt="2025-03-25T19:01:21.661" v="204" actId="20577"/>
          <ac:spMkLst>
            <pc:docMk/>
            <pc:sldMk cId="245900800" sldId="290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9:01:37.519" v="241" actId="20577"/>
        <pc:sldMkLst>
          <pc:docMk/>
          <pc:sldMk cId="1020580721" sldId="291"/>
        </pc:sldMkLst>
        <pc:spChg chg="mod">
          <ac:chgData name="Sylvie Bohez" userId="750fe761-08bf-4eac-b90c-5fee7e1e3480" providerId="ADAL" clId="{66BAF233-82F0-495E-B511-5198BF1B0901}" dt="2025-03-25T19:01:37.519" v="241" actId="20577"/>
          <ac:spMkLst>
            <pc:docMk/>
            <pc:sldMk cId="1020580721" sldId="291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6T09:03:19.768" v="261" actId="20577"/>
        <pc:sldMkLst>
          <pc:docMk/>
          <pc:sldMk cId="1901778012" sldId="307"/>
        </pc:sldMkLst>
        <pc:spChg chg="mod">
          <ac:chgData name="Sylvie Bohez" userId="750fe761-08bf-4eac-b90c-5fee7e1e3480" providerId="ADAL" clId="{66BAF233-82F0-495E-B511-5198BF1B0901}" dt="2025-03-26T09:03:19.768" v="261" actId="20577"/>
          <ac:spMkLst>
            <pc:docMk/>
            <pc:sldMk cId="1901778012" sldId="307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9:02:21.995" v="250" actId="5793"/>
        <pc:sldMkLst>
          <pc:docMk/>
          <pc:sldMk cId="1204546493" sldId="322"/>
        </pc:sldMkLst>
        <pc:spChg chg="mod">
          <ac:chgData name="Sylvie Bohez" userId="750fe761-08bf-4eac-b90c-5fee7e1e3480" providerId="ADAL" clId="{66BAF233-82F0-495E-B511-5198BF1B0901}" dt="2025-03-25T19:02:05.623" v="248" actId="20577"/>
          <ac:spMkLst>
            <pc:docMk/>
            <pc:sldMk cId="1204546493" sldId="322"/>
            <ac:spMk id="2" creationId="{00000000-0000-0000-0000-000000000000}"/>
          </ac:spMkLst>
        </pc:spChg>
        <pc:spChg chg="mod">
          <ac:chgData name="Sylvie Bohez" userId="750fe761-08bf-4eac-b90c-5fee7e1e3480" providerId="ADAL" clId="{66BAF233-82F0-495E-B511-5198BF1B0901}" dt="2025-03-25T19:02:21.995" v="250" actId="5793"/>
          <ac:spMkLst>
            <pc:docMk/>
            <pc:sldMk cId="1204546493" sldId="322"/>
            <ac:spMk id="3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49:53.540" v="38" actId="20577"/>
        <pc:sldMkLst>
          <pc:docMk/>
          <pc:sldMk cId="3813300702" sldId="331"/>
        </pc:sldMkLst>
        <pc:spChg chg="mod">
          <ac:chgData name="Sylvie Bohez" userId="750fe761-08bf-4eac-b90c-5fee7e1e3480" providerId="ADAL" clId="{66BAF233-82F0-495E-B511-5198BF1B0901}" dt="2025-03-25T18:49:53.540" v="38" actId="20577"/>
          <ac:spMkLst>
            <pc:docMk/>
            <pc:sldMk cId="3813300702" sldId="331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49:59.267" v="40" actId="20577"/>
        <pc:sldMkLst>
          <pc:docMk/>
          <pc:sldMk cId="1631796762" sldId="332"/>
        </pc:sldMkLst>
        <pc:spChg chg="mod">
          <ac:chgData name="Sylvie Bohez" userId="750fe761-08bf-4eac-b90c-5fee7e1e3480" providerId="ADAL" clId="{66BAF233-82F0-495E-B511-5198BF1B0901}" dt="2025-03-25T18:49:59.267" v="40" actId="20577"/>
          <ac:spMkLst>
            <pc:docMk/>
            <pc:sldMk cId="1631796762" sldId="332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0:10.891" v="50" actId="20577"/>
        <pc:sldMkLst>
          <pc:docMk/>
          <pc:sldMk cId="1460767813" sldId="335"/>
        </pc:sldMkLst>
        <pc:spChg chg="mod">
          <ac:chgData name="Sylvie Bohez" userId="750fe761-08bf-4eac-b90c-5fee7e1e3480" providerId="ADAL" clId="{66BAF233-82F0-495E-B511-5198BF1B0901}" dt="2025-03-25T18:50:10.891" v="50" actId="20577"/>
          <ac:spMkLst>
            <pc:docMk/>
            <pc:sldMk cId="1460767813" sldId="335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0:04.657" v="49" actId="20577"/>
        <pc:sldMkLst>
          <pc:docMk/>
          <pc:sldMk cId="754395540" sldId="339"/>
        </pc:sldMkLst>
        <pc:spChg chg="mod">
          <ac:chgData name="Sylvie Bohez" userId="750fe761-08bf-4eac-b90c-5fee7e1e3480" providerId="ADAL" clId="{66BAF233-82F0-495E-B511-5198BF1B0901}" dt="2025-03-25T18:50:04.657" v="49" actId="20577"/>
          <ac:spMkLst>
            <pc:docMk/>
            <pc:sldMk cId="754395540" sldId="339"/>
            <ac:spMk id="2" creationId="{00000000-0000-0000-0000-000000000000}"/>
          </ac:spMkLst>
        </pc:spChg>
      </pc:sldChg>
      <pc:sldChg chg="modSp mod">
        <pc:chgData name="Sylvie Bohez" userId="750fe761-08bf-4eac-b90c-5fee7e1e3480" providerId="ADAL" clId="{66BAF233-82F0-495E-B511-5198BF1B0901}" dt="2025-03-25T18:55:38.995" v="150" actId="20577"/>
        <pc:sldMkLst>
          <pc:docMk/>
          <pc:sldMk cId="1868196063" sldId="342"/>
        </pc:sldMkLst>
        <pc:spChg chg="mod">
          <ac:chgData name="Sylvie Bohez" userId="750fe761-08bf-4eac-b90c-5fee7e1e3480" providerId="ADAL" clId="{66BAF233-82F0-495E-B511-5198BF1B0901}" dt="2025-03-25T18:55:38.995" v="150" actId="20577"/>
          <ac:spMkLst>
            <pc:docMk/>
            <pc:sldMk cId="1868196063" sldId="342"/>
            <ac:spMk id="2" creationId="{00000000-0000-0000-0000-000000000000}"/>
          </ac:spMkLst>
        </pc:spChg>
      </pc:sldChg>
      <pc:sldChg chg="del">
        <pc:chgData name="Sylvie Bohez" userId="750fe761-08bf-4eac-b90c-5fee7e1e3480" providerId="ADAL" clId="{66BAF233-82F0-495E-B511-5198BF1B0901}" dt="2025-03-25T19:04:02.255" v="251" actId="2696"/>
        <pc:sldMkLst>
          <pc:docMk/>
          <pc:sldMk cId="471859685" sldId="34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7405E-FE8D-409D-B2BE-8CB22EEDBA3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847D0-588F-41F3-93BC-3A03A2A91C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45076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1203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1880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49523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14074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9675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66051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0715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24958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28226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26879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1231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678638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ferte 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31591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ar of onwa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90945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5914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62138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442C6-2B43-4509-8F06-372AC4581D63}" type="datetimeFigureOut">
              <a:rPr lang="nl-BE" smtClean="0"/>
              <a:t>26/03/2025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9D126DD-AD11-4C0B-978F-FFFEA9E5160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4941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113" r:id="rId2"/>
    <p:sldLayoutId id="2147484114" r:id="rId3"/>
    <p:sldLayoutId id="2147484115" r:id="rId4"/>
    <p:sldLayoutId id="2147484116" r:id="rId5"/>
    <p:sldLayoutId id="2147484117" r:id="rId6"/>
    <p:sldLayoutId id="2147484118" r:id="rId7"/>
    <p:sldLayoutId id="2147484119" r:id="rId8"/>
    <p:sldLayoutId id="2147484120" r:id="rId9"/>
    <p:sldLayoutId id="2147484121" r:id="rId10"/>
    <p:sldLayoutId id="2147484122" r:id="rId11"/>
    <p:sldLayoutId id="2147484123" r:id="rId12"/>
    <p:sldLayoutId id="2147484124" r:id="rId13"/>
    <p:sldLayoutId id="2147484125" r:id="rId14"/>
    <p:sldLayoutId id="2147484126" r:id="rId15"/>
    <p:sldLayoutId id="21474841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b="1" dirty="0"/>
              <a:t>ZULTE 2025 (burgemeester Simon Lagrange)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nl-BE" dirty="0"/>
              <a:t>Meerjarenplan 2020-2025: Een sterke gemeente met drie sterke dorpen, met een eigen identiteit, die klaar is voor de toekomst.</a:t>
            </a:r>
          </a:p>
          <a:p>
            <a:r>
              <a:rPr lang="nl-BE" dirty="0"/>
              <a:t>Begroting 2025: In theorie een overgangsjaar, in de praktijk niet. We maken direct een doorstart: we investeren verder, we versterken onze werking en we blijven financieel gezond. Intussen maken we ons meerjarenplan op voor de periode 2026-2031.</a:t>
            </a:r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83961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VISIE MEERJARENPLAN 2020-2025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/>
              <a:t>Zulte: een sterke gemeente tussen de steden, met een eigen identiteit.</a:t>
            </a:r>
          </a:p>
          <a:p>
            <a:r>
              <a:rPr lang="nl-BE" sz="2000" dirty="0"/>
              <a:t>We bouwen Zulte verder uit als sterke gemeente, klaar voor de toekomst (= verder dan 2025).</a:t>
            </a:r>
          </a:p>
          <a:p>
            <a:pPr lvl="1"/>
            <a:r>
              <a:rPr lang="nl-BE" sz="1800" dirty="0"/>
              <a:t>We investeren, vernieuwen en verbeteren op het terrein. </a:t>
            </a:r>
          </a:p>
          <a:p>
            <a:pPr lvl="1"/>
            <a:r>
              <a:rPr lang="nl-BE" sz="1800" dirty="0"/>
              <a:t>We versterken de slagkracht van onze organisatie en dienstverlening.</a:t>
            </a:r>
          </a:p>
          <a:p>
            <a:pPr lvl="1"/>
            <a:r>
              <a:rPr lang="nl-BE" sz="1800" dirty="0"/>
              <a:t>We zorgen voor een financieel gezonde basis met een lage belastingdruk.</a:t>
            </a:r>
          </a:p>
        </p:txBody>
      </p:sp>
    </p:spTree>
    <p:extLst>
      <p:ext uri="{BB962C8B-B14F-4D97-AF65-F5344CB8AC3E}">
        <p14:creationId xmlns:p14="http://schemas.microsoft.com/office/powerpoint/2010/main" val="3716446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/>
              <a:t>NOG STEEDS FINANCIEEL UITDAGENDE CONTEXT … (schepen Olivier Peirs)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Sterk gestegen personeelskosten door indexeringen.</a:t>
            </a:r>
          </a:p>
          <a:p>
            <a:r>
              <a:rPr lang="nl-BE" dirty="0"/>
              <a:t>Sterk gestegen bouw- en investeringskosten. </a:t>
            </a:r>
          </a:p>
          <a:p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13300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… WAARIN WE MOGEN EN KUNNEN VOORTDOEN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BE" dirty="0"/>
              <a:t>Alle investeringen worden verder uitgevoerd.</a:t>
            </a:r>
          </a:p>
          <a:p>
            <a:pPr lvl="1"/>
            <a:endParaRPr lang="nl-BE" dirty="0"/>
          </a:p>
          <a:p>
            <a:pPr marL="342900" lvl="1" indent="-342900"/>
            <a:r>
              <a:rPr lang="nl-BE" sz="1800" dirty="0"/>
              <a:t>We versterken verder onze dienstverlening en werking. </a:t>
            </a:r>
          </a:p>
          <a:p>
            <a:pPr marL="342900" lvl="1" indent="-342900"/>
            <a:endParaRPr lang="nl-BE" sz="1800" dirty="0"/>
          </a:p>
          <a:p>
            <a:pPr marL="342900" lvl="1" indent="-342900"/>
            <a:r>
              <a:rPr lang="nl-BE" sz="1800" dirty="0"/>
              <a:t>Alle belastingen en retributies voor de inwoners blijven gelijk.</a:t>
            </a:r>
          </a:p>
          <a:p>
            <a:pPr marL="342900" lvl="1" indent="-342900"/>
            <a:endParaRPr lang="nl-BE" sz="1800" dirty="0"/>
          </a:p>
          <a:p>
            <a:pPr marL="342900" lvl="1" indent="-342900"/>
            <a:r>
              <a:rPr lang="nl-BE" sz="1800" dirty="0"/>
              <a:t>We realiseren besparingen in onze werking. (minder verbruik door duurzame investeringen)</a:t>
            </a:r>
          </a:p>
          <a:p>
            <a:pPr marL="342900" lvl="1" indent="-342900"/>
            <a:endParaRPr lang="nl-BE" sz="1800" dirty="0"/>
          </a:p>
          <a:p>
            <a:pPr marL="342900" lvl="1" indent="-342900"/>
            <a:r>
              <a:rPr lang="nl-BE" sz="1800" dirty="0"/>
              <a:t>We blijven financieel gezond.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31796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/>
              <a:t>FINANCIEEL GEZOND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BE" dirty="0"/>
              <a:t>Beschikbaar resultaat steeds voldoende. (ruim 2,3 miljoen euro eind 2025)</a:t>
            </a:r>
          </a:p>
          <a:p>
            <a:r>
              <a:rPr lang="nl-BE" dirty="0"/>
              <a:t>Jaarlijks gunstige autofinancieringsmarge. (opnieuw bijna 1,5 miljoen euro in 2025 – ruim 1 miljoen euro in 2027). Betekent ruim 90 euro per inwoner, Vlaams gemiddelde was 80 euro. </a:t>
            </a:r>
          </a:p>
          <a:p>
            <a:r>
              <a:rPr lang="nl-BE" dirty="0"/>
              <a:t>Leningslast: was in 2013 964 €/inwoner. Gezakt tot 731 €/inwoner bij begin van deze bestuursperiode. Dit geeft ruimte om nieuwe leningen op te nemen: 6 miljoen euro in 2024, 3,5 miljoen euro ingeschreven in 2025.</a:t>
            </a:r>
          </a:p>
          <a:p>
            <a:r>
              <a:rPr lang="nl-BE" dirty="0"/>
              <a:t>Leningslast per inwoner blijft op een laag niveau (theoretisch maximum: ongeveer 1.036 euro per inwoner). Vlaams gemiddelde vorig jaar was 1.574 euro per inwoner. </a:t>
            </a:r>
          </a:p>
          <a:p>
            <a:r>
              <a:rPr lang="nl-BE" dirty="0"/>
              <a:t>Gunstige autofinancieringsmarge geeft een goede basis voor volgend meerjarenplan, al zijn de uitdagingen groot. De voorbije jaren werd er zeer veel geïnvesteerd. Verdere keuzes moeten gemaakt worden.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54395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92932" y="624110"/>
            <a:ext cx="8911687" cy="1280890"/>
          </a:xfrm>
        </p:spPr>
        <p:txBody>
          <a:bodyPr/>
          <a:lstStyle/>
          <a:p>
            <a:r>
              <a:rPr lang="nl-BE" b="1" dirty="0"/>
              <a:t>LAGE BELASTINGDRUK IN ZULTE</a:t>
            </a:r>
          </a:p>
        </p:txBody>
      </p:sp>
      <p:graphicFrame>
        <p:nvGraphicFramePr>
          <p:cNvPr id="6" name="Tijdelijke aanduiding voor inhoud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2886414"/>
              </p:ext>
            </p:extLst>
          </p:nvPr>
        </p:nvGraphicFramePr>
        <p:xfrm>
          <a:off x="2589213" y="2133600"/>
          <a:ext cx="8915406" cy="367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18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18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nl-BE" dirty="0"/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Personenbelasting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Opcentiemen onroerende voorheffing</a:t>
                      </a:r>
                    </a:p>
                  </a:txBody>
                  <a:tcPr marL="77526" marR="7752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dirty="0"/>
                        <a:t>Zulte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5,9% 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875 </a:t>
                      </a:r>
                    </a:p>
                  </a:txBody>
                  <a:tcPr marL="77526" marR="7752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dirty="0"/>
                        <a:t>Vlaams gemiddelde</a:t>
                      </a:r>
                    </a:p>
                    <a:p>
                      <a:endParaRPr lang="nl-BE" dirty="0"/>
                    </a:p>
                    <a:p>
                      <a:r>
                        <a:rPr lang="nl-BE" dirty="0"/>
                        <a:t>Waregem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7,2%</a:t>
                      </a:r>
                    </a:p>
                    <a:p>
                      <a:endParaRPr lang="nl-BE" dirty="0"/>
                    </a:p>
                    <a:p>
                      <a:r>
                        <a:rPr lang="nl-BE" dirty="0"/>
                        <a:t>6,8%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906</a:t>
                      </a:r>
                    </a:p>
                    <a:p>
                      <a:endParaRPr lang="nl-BE" dirty="0"/>
                    </a:p>
                    <a:p>
                      <a:r>
                        <a:rPr lang="nl-BE" dirty="0"/>
                        <a:t>1.006</a:t>
                      </a:r>
                    </a:p>
                  </a:txBody>
                  <a:tcPr marL="77526" marR="7752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dirty="0"/>
                        <a:t>Deinze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7,2% - 6,9%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693</a:t>
                      </a:r>
                    </a:p>
                  </a:txBody>
                  <a:tcPr marL="77526" marR="7752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dirty="0" err="1"/>
                        <a:t>Kruisem</a:t>
                      </a:r>
                      <a:endParaRPr lang="nl-BE" dirty="0"/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7,5%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693 (826 op bedrijventerreinen)</a:t>
                      </a:r>
                    </a:p>
                  </a:txBody>
                  <a:tcPr marL="77526" marR="7752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dirty="0"/>
                        <a:t>Dentergem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7,5%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929</a:t>
                      </a:r>
                    </a:p>
                  </a:txBody>
                  <a:tcPr marL="77526" marR="7752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dirty="0"/>
                        <a:t>Wielsbeke 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7,5%</a:t>
                      </a:r>
                    </a:p>
                  </a:txBody>
                  <a:tcPr marL="77526" marR="77526"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1008</a:t>
                      </a:r>
                    </a:p>
                  </a:txBody>
                  <a:tcPr marL="77526" marR="77526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0767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ZO KUNNEN WE VOORTDOEN !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nl-BE" sz="2000" dirty="0"/>
              <a:t>Bruisend Zulte</a:t>
            </a:r>
          </a:p>
          <a:p>
            <a:pPr marL="514350" indent="-514350">
              <a:buAutoNum type="arabicPeriod"/>
            </a:pPr>
            <a:r>
              <a:rPr lang="nl-BE" sz="2000" dirty="0"/>
              <a:t>(</a:t>
            </a:r>
            <a:r>
              <a:rPr lang="nl-BE" sz="2000" dirty="0" err="1"/>
              <a:t>Verkeers</a:t>
            </a:r>
            <a:r>
              <a:rPr lang="nl-BE" sz="2000" dirty="0"/>
              <a:t>)veilig Zulte</a:t>
            </a:r>
          </a:p>
          <a:p>
            <a:pPr marL="514350" indent="-514350">
              <a:buAutoNum type="arabicPeriod"/>
            </a:pPr>
            <a:r>
              <a:rPr lang="nl-BE" sz="2000" dirty="0"/>
              <a:t>Ondernemend Zulte</a:t>
            </a:r>
          </a:p>
          <a:p>
            <a:pPr marL="514350" indent="-514350">
              <a:buAutoNum type="arabicPeriod"/>
            </a:pPr>
            <a:r>
              <a:rPr lang="nl-BE" sz="2000" dirty="0"/>
              <a:t>Zorgzaam Zulte</a:t>
            </a:r>
          </a:p>
          <a:p>
            <a:pPr marL="514350" indent="-514350">
              <a:buAutoNum type="arabicPeriod"/>
            </a:pPr>
            <a:r>
              <a:rPr lang="nl-BE" sz="2000" dirty="0"/>
              <a:t>Leefbaar Zulte</a:t>
            </a:r>
          </a:p>
          <a:p>
            <a:pPr marL="514350" indent="-514350">
              <a:buAutoNum type="arabicPeriod"/>
            </a:pPr>
            <a:r>
              <a:rPr lang="nl-BE" sz="2000" dirty="0"/>
              <a:t>Vernieuwend Zulte</a:t>
            </a:r>
          </a:p>
          <a:p>
            <a:pPr marL="514350" indent="-514350">
              <a:buAutoNum type="arabicPeriod"/>
            </a:pPr>
            <a:r>
              <a:rPr lang="nl-BE" sz="2000" dirty="0"/>
              <a:t>Daadkrachtig Zulte</a:t>
            </a:r>
          </a:p>
        </p:txBody>
      </p:sp>
    </p:spTree>
    <p:extLst>
      <p:ext uri="{BB962C8B-B14F-4D97-AF65-F5344CB8AC3E}">
        <p14:creationId xmlns:p14="http://schemas.microsoft.com/office/powerpoint/2010/main" val="3301106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1. BRUISEND ZULTE (schepen Michaël Vandemeulebroecke)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400" dirty="0"/>
              <a:t>Zulte is een bruisende gemeente,</a:t>
            </a:r>
          </a:p>
          <a:p>
            <a:pPr marL="457200" lvl="1" indent="0">
              <a:buNone/>
            </a:pPr>
            <a:r>
              <a:rPr lang="nl-BE" sz="2000" dirty="0"/>
              <a:t>met een sterke identiteit om trots op te zijn,</a:t>
            </a:r>
          </a:p>
          <a:p>
            <a:pPr marL="457200" lvl="1" indent="0">
              <a:buNone/>
            </a:pPr>
            <a:r>
              <a:rPr lang="nl-BE" sz="2000" dirty="0"/>
              <a:t>met veel kansen op ontmoeting,</a:t>
            </a:r>
          </a:p>
          <a:p>
            <a:pPr marL="457200" lvl="1" indent="0">
              <a:buNone/>
            </a:pPr>
            <a:r>
              <a:rPr lang="nl-BE" sz="2000" dirty="0"/>
              <a:t>waar inwoners gelukkig zijn.</a:t>
            </a:r>
          </a:p>
        </p:txBody>
      </p:sp>
    </p:spTree>
    <p:extLst>
      <p:ext uri="{BB962C8B-B14F-4D97-AF65-F5344CB8AC3E}">
        <p14:creationId xmlns:p14="http://schemas.microsoft.com/office/powerpoint/2010/main" val="892942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1. BRUISEND: We verbeteren onze vrijetijdsinfrastructuur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nl-BE" dirty="0"/>
          </a:p>
          <a:p>
            <a:r>
              <a:rPr lang="nl-BE" dirty="0"/>
              <a:t>Afwerking nieuwbouw vrijetijdsdomein De </a:t>
            </a:r>
            <a:r>
              <a:rPr lang="nl-BE" dirty="0" err="1"/>
              <a:t>Raveschoot</a:t>
            </a:r>
            <a:r>
              <a:rPr lang="nl-BE" dirty="0"/>
              <a:t> en uitvoering omgevingsaanleg.</a:t>
            </a:r>
          </a:p>
          <a:p>
            <a:pPr marL="0" indent="0">
              <a:buNone/>
            </a:pPr>
            <a:endParaRPr lang="nl-BE" dirty="0"/>
          </a:p>
          <a:p>
            <a:r>
              <a:rPr lang="nl-BE" dirty="0"/>
              <a:t>Vernieuwing buurtspeelplein in Kloosterstraat.</a:t>
            </a:r>
          </a:p>
          <a:p>
            <a:endParaRPr lang="nl-BE" dirty="0"/>
          </a:p>
          <a:p>
            <a:r>
              <a:rPr lang="nl-BE" dirty="0"/>
              <a:t>Realisatie fietsenstalling </a:t>
            </a:r>
            <a:r>
              <a:rPr lang="nl-BE" dirty="0" err="1"/>
              <a:t>Fiertelhof</a:t>
            </a:r>
            <a:r>
              <a:rPr lang="nl-BE" dirty="0"/>
              <a:t> en overkapping jeugdlokalen Tuinwijk.</a:t>
            </a:r>
          </a:p>
          <a:p>
            <a:endParaRPr lang="nl-BE" dirty="0"/>
          </a:p>
          <a:p>
            <a:r>
              <a:rPr lang="nl-BE" dirty="0"/>
              <a:t>Ontwerp </a:t>
            </a:r>
            <a:r>
              <a:rPr lang="nl-BE" dirty="0" err="1"/>
              <a:t>Guldepoort</a:t>
            </a:r>
            <a:r>
              <a:rPr lang="nl-BE" dirty="0"/>
              <a:t> 2.0.</a:t>
            </a:r>
          </a:p>
          <a:p>
            <a:endParaRPr lang="nl-BE" dirty="0"/>
          </a:p>
          <a:p>
            <a:r>
              <a:rPr lang="nl-BE" dirty="0"/>
              <a:t>Studie opslagruimte verenigingen.</a:t>
            </a:r>
          </a:p>
          <a:p>
            <a:pPr marL="0" indent="0">
              <a:buNone/>
            </a:pPr>
            <a:endParaRPr lang="nl-BE" sz="2000" dirty="0"/>
          </a:p>
          <a:p>
            <a:endParaRPr lang="nl-BE" dirty="0"/>
          </a:p>
          <a:p>
            <a:endParaRPr lang="nl-BE" dirty="0"/>
          </a:p>
          <a:p>
            <a:endParaRPr lang="nl-BE" i="1" dirty="0"/>
          </a:p>
          <a:p>
            <a:endParaRPr lang="nl-BE" i="1" dirty="0"/>
          </a:p>
          <a:p>
            <a:pPr lvl="2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99363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b="1" dirty="0"/>
              <a:t>1. BRUISEND: We brengen mensen samen en zetten Zulte op de kaart </a:t>
            </a:r>
            <a:br>
              <a:rPr lang="nl-BE" b="1" dirty="0"/>
            </a:br>
            <a:r>
              <a:rPr lang="nl-BE" b="1" dirty="0"/>
              <a:t>(schepen Francky De Coster)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/>
              <a:t>Evenementen:</a:t>
            </a:r>
          </a:p>
          <a:p>
            <a:pPr lvl="1"/>
            <a:r>
              <a:rPr lang="nl-BE" dirty="0"/>
              <a:t>Dorp van de Ronde 6 april</a:t>
            </a:r>
          </a:p>
          <a:p>
            <a:pPr lvl="1"/>
            <a:r>
              <a:rPr lang="nl-BE" dirty="0"/>
              <a:t>Buurtquiz 16 mei</a:t>
            </a:r>
          </a:p>
          <a:p>
            <a:pPr lvl="1"/>
            <a:r>
              <a:rPr lang="nl-BE" dirty="0"/>
              <a:t>Sportfeest 23 mei</a:t>
            </a:r>
          </a:p>
          <a:p>
            <a:pPr lvl="1"/>
            <a:r>
              <a:rPr lang="nl-BE" dirty="0"/>
              <a:t>Vlaanderen Feest 4 juli Gene Thomas </a:t>
            </a:r>
          </a:p>
          <a:p>
            <a:pPr lvl="1"/>
            <a:r>
              <a:rPr lang="nl-BE" dirty="0" err="1"/>
              <a:t>Baloise</a:t>
            </a:r>
            <a:r>
              <a:rPr lang="nl-BE" dirty="0"/>
              <a:t> Ladies Tour 18 juli</a:t>
            </a:r>
          </a:p>
          <a:p>
            <a:pPr lvl="1"/>
            <a:r>
              <a:rPr lang="nl-BE" dirty="0"/>
              <a:t>Activiteiten in Huis </a:t>
            </a:r>
            <a:r>
              <a:rPr lang="nl-BE" dirty="0" err="1"/>
              <a:t>Meheus</a:t>
            </a:r>
            <a:endParaRPr lang="nl-BE" dirty="0"/>
          </a:p>
          <a:p>
            <a:pPr marL="0" indent="0">
              <a:buNone/>
            </a:pPr>
            <a:endParaRPr lang="nl-BE" sz="2000" dirty="0"/>
          </a:p>
          <a:p>
            <a:r>
              <a:rPr lang="nl-BE" sz="2000" dirty="0"/>
              <a:t>Blijvende betoelaging buurtinitiatieven en risicotoelages.</a:t>
            </a:r>
          </a:p>
          <a:p>
            <a:pPr marL="0" indent="0">
              <a:buNone/>
            </a:pPr>
            <a:endParaRPr lang="nl-BE" dirty="0"/>
          </a:p>
          <a:p>
            <a:pPr marL="0" indent="0">
              <a:buNone/>
            </a:pPr>
            <a:endParaRPr lang="nl-BE" dirty="0"/>
          </a:p>
          <a:p>
            <a:pPr lvl="1"/>
            <a:endParaRPr lang="nl-BE" sz="2800" dirty="0"/>
          </a:p>
        </p:txBody>
      </p:sp>
    </p:spTree>
    <p:extLst>
      <p:ext uri="{BB962C8B-B14F-4D97-AF65-F5344CB8AC3E}">
        <p14:creationId xmlns:p14="http://schemas.microsoft.com/office/powerpoint/2010/main" val="1218079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2. (VERKEERS)VEILIG ZULTE (schepen Sophie Delaere)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/>
              <a:t>Zulte is een gemeente waar iedereen veilig (</a:t>
            </a:r>
            <a:r>
              <a:rPr lang="nl-BE" sz="2000" dirty="0" err="1"/>
              <a:t>be</a:t>
            </a:r>
            <a:r>
              <a:rPr lang="nl-BE" sz="2000" dirty="0"/>
              <a:t>)leeft, zich veilig voelt en verplaatst.</a:t>
            </a:r>
          </a:p>
        </p:txBody>
      </p:sp>
    </p:spTree>
    <p:extLst>
      <p:ext uri="{BB962C8B-B14F-4D97-AF65-F5344CB8AC3E}">
        <p14:creationId xmlns:p14="http://schemas.microsoft.com/office/powerpoint/2010/main" val="2797525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2. VERKEERSVEILIG: We verbeteren de infrastructuur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/>
              <a:t>Uitvoering wegen- en rioleringswerken:</a:t>
            </a:r>
          </a:p>
          <a:p>
            <a:pPr lvl="1"/>
            <a:r>
              <a:rPr lang="nl-BE" sz="1800" dirty="0"/>
              <a:t>Bokstraat-Schrijversstraat-</a:t>
            </a:r>
            <a:r>
              <a:rPr lang="nl-BE" sz="1800" dirty="0" err="1"/>
              <a:t>Eikstraat</a:t>
            </a:r>
            <a:r>
              <a:rPr lang="nl-BE" sz="1800" dirty="0"/>
              <a:t>. (afwerking)</a:t>
            </a:r>
          </a:p>
          <a:p>
            <a:pPr lvl="1"/>
            <a:r>
              <a:rPr lang="nl-BE" sz="1800" dirty="0"/>
              <a:t>Valleistraat. (afwerking) </a:t>
            </a:r>
          </a:p>
          <a:p>
            <a:pPr lvl="1"/>
            <a:r>
              <a:rPr lang="nl-BE" sz="1800" dirty="0" err="1"/>
              <a:t>Zaubeekstraat</a:t>
            </a:r>
            <a:r>
              <a:rPr lang="nl-BE" sz="1800" dirty="0"/>
              <a:t> tussen N43 en Waalstraat. (afwerking)</a:t>
            </a:r>
          </a:p>
          <a:p>
            <a:pPr lvl="1"/>
            <a:r>
              <a:rPr lang="nl-BE" sz="1800" dirty="0"/>
              <a:t>Brandstraat-Sparrenstraat. (opstart)</a:t>
            </a:r>
          </a:p>
          <a:p>
            <a:pPr marL="342900" lvl="1" indent="-342900"/>
            <a:r>
              <a:rPr lang="nl-BE" sz="2000" dirty="0"/>
              <a:t>Afwerking ondertunneling F7 Drogenboomstraat, via provincie.</a:t>
            </a:r>
          </a:p>
          <a:p>
            <a:pPr marL="342900" lvl="1" indent="-342900"/>
            <a:r>
              <a:rPr lang="nl-BE" sz="2000" dirty="0"/>
              <a:t>Start werken fiets- en wandelbrug over de Leie, in samenwerking met Vlaamse Waterweg. (vanaf mei)</a:t>
            </a:r>
          </a:p>
        </p:txBody>
      </p:sp>
    </p:spTree>
    <p:extLst>
      <p:ext uri="{BB962C8B-B14F-4D97-AF65-F5344CB8AC3E}">
        <p14:creationId xmlns:p14="http://schemas.microsoft.com/office/powerpoint/2010/main" val="153198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2. VERKEERSVEILIG: We verbeteren de infrastructuur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/>
              <a:t>Structureel onderhoud Groeneweg tussen Centrumstraat en Rijwegstraat; </a:t>
            </a:r>
            <a:r>
              <a:rPr lang="nl-BE" sz="2000" dirty="0" err="1"/>
              <a:t>D’Hoyestraat</a:t>
            </a:r>
            <a:r>
              <a:rPr lang="nl-BE" sz="2000" dirty="0"/>
              <a:t>; Karreweg.</a:t>
            </a:r>
          </a:p>
          <a:p>
            <a:r>
              <a:rPr lang="nl-BE" sz="2000" dirty="0"/>
              <a:t>Nutswerken N43 doortocht Olsene.</a:t>
            </a:r>
          </a:p>
          <a:p>
            <a:r>
              <a:rPr lang="nl-BE" sz="2000" dirty="0" err="1"/>
              <a:t>Grondverwervingen</a:t>
            </a:r>
            <a:r>
              <a:rPr lang="nl-BE" sz="2000" dirty="0"/>
              <a:t> laatste stuk F7 fietssnelweg Olsene-Machelen.</a:t>
            </a:r>
          </a:p>
          <a:p>
            <a:r>
              <a:rPr lang="nl-BE" sz="2000" dirty="0"/>
              <a:t>Ontwerp </a:t>
            </a:r>
            <a:r>
              <a:rPr lang="nl-BE" sz="2000" dirty="0" err="1"/>
              <a:t>Petegemstraat</a:t>
            </a:r>
            <a:r>
              <a:rPr lang="nl-BE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81960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3. ONDERNEMEND ZULTE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/>
              <a:t>Zulte is bedrijvig, aantrekkelijk en creatief,</a:t>
            </a:r>
          </a:p>
          <a:p>
            <a:pPr marL="0" indent="0">
              <a:buNone/>
            </a:pPr>
            <a:r>
              <a:rPr lang="nl-BE" sz="2000" dirty="0"/>
              <a:t>en ondersteunt en stimuleert het ondernemerschap.</a:t>
            </a:r>
          </a:p>
        </p:txBody>
      </p:sp>
    </p:spTree>
    <p:extLst>
      <p:ext uri="{BB962C8B-B14F-4D97-AF65-F5344CB8AC3E}">
        <p14:creationId xmlns:p14="http://schemas.microsoft.com/office/powerpoint/2010/main" val="1149841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/>
              <a:t>3. ONDERNEMEND: we creëren ruimte voor bedrijvigheid en ondersteunen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/>
              <a:t>Volledige invulling zone voor lokale bedrijvigheid op terrein Vandewiele in Olsene. (zonder onteigening nodig)</a:t>
            </a:r>
          </a:p>
          <a:p>
            <a:r>
              <a:rPr lang="nl-BE" sz="2000" dirty="0"/>
              <a:t>PRUP-proces lopende voor extra ruimte voor regionale bedrijvigheid bij industriezone </a:t>
            </a:r>
            <a:r>
              <a:rPr lang="nl-BE" sz="2000" dirty="0" err="1"/>
              <a:t>Zaubeek</a:t>
            </a:r>
            <a:r>
              <a:rPr lang="nl-BE" sz="2000" dirty="0"/>
              <a:t>.</a:t>
            </a:r>
          </a:p>
          <a:p>
            <a:r>
              <a:rPr lang="nl-BE" sz="2000" dirty="0"/>
              <a:t>Nieuw elan voor Ontdekkingstocht en spaaractie vanaf 2026.</a:t>
            </a:r>
          </a:p>
          <a:p>
            <a:endParaRPr lang="nl-BE" sz="2000" dirty="0"/>
          </a:p>
        </p:txBody>
      </p:sp>
    </p:spTree>
    <p:extLst>
      <p:ext uri="{BB962C8B-B14F-4D97-AF65-F5344CB8AC3E}">
        <p14:creationId xmlns:p14="http://schemas.microsoft.com/office/powerpoint/2010/main" val="2760176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4. ZORGZAAM ZULTE (schepen Fauve Tack)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/>
              <a:t>Zulte zorgt voor elke burger in alle levensfasen,</a:t>
            </a:r>
          </a:p>
          <a:p>
            <a:pPr marL="0" indent="0">
              <a:buNone/>
            </a:pPr>
            <a:r>
              <a:rPr lang="nl-BE" sz="2000" dirty="0"/>
              <a:t>waarbij toegankelijkheid en kwaliteit centraal staan. </a:t>
            </a:r>
          </a:p>
        </p:txBody>
      </p:sp>
    </p:spTree>
    <p:extLst>
      <p:ext uri="{BB962C8B-B14F-4D97-AF65-F5344CB8AC3E}">
        <p14:creationId xmlns:p14="http://schemas.microsoft.com/office/powerpoint/2010/main" val="1799918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/>
              <a:t>4. ZORGZAAM: We zorgen in alle levensfasen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/>
              <a:t>Vernieuwde gemeenteschool.</a:t>
            </a:r>
          </a:p>
          <a:p>
            <a:r>
              <a:rPr lang="nl-BE" sz="2000" dirty="0"/>
              <a:t>Nieuwe locatie voor groepsopvang Kapellenestje, overname opvang </a:t>
            </a:r>
            <a:r>
              <a:rPr lang="nl-BE" sz="2000" dirty="0" err="1"/>
              <a:t>Lyloo</a:t>
            </a:r>
            <a:r>
              <a:rPr lang="nl-BE" sz="2000" dirty="0"/>
              <a:t> en budget voor extra huurwoning.</a:t>
            </a:r>
          </a:p>
          <a:p>
            <a:r>
              <a:rPr lang="nl-BE" sz="2000" dirty="0"/>
              <a:t>Aanpassingswerken locaties IBO.</a:t>
            </a:r>
          </a:p>
          <a:p>
            <a:r>
              <a:rPr lang="nl-BE" sz="2000" dirty="0"/>
              <a:t>Nieuw sociaal woonproject in Maïsstraat in Zulte via </a:t>
            </a:r>
            <a:r>
              <a:rPr lang="nl-BE" sz="2000" dirty="0" err="1"/>
              <a:t>Dimensa</a:t>
            </a:r>
            <a:r>
              <a:rPr lang="nl-BE" sz="2000" dirty="0"/>
              <a:t>.</a:t>
            </a:r>
          </a:p>
          <a:p>
            <a:r>
              <a:rPr lang="nl-BE" sz="2000" dirty="0"/>
              <a:t>Keuze bouwheer voor herontwikkeling </a:t>
            </a:r>
            <a:r>
              <a:rPr lang="nl-BE" sz="2000" dirty="0" err="1"/>
              <a:t>Lys</a:t>
            </a:r>
            <a:r>
              <a:rPr lang="nl-BE" sz="2000" dirty="0"/>
              <a:t> </a:t>
            </a:r>
            <a:r>
              <a:rPr lang="nl-BE" sz="2000" dirty="0" err="1"/>
              <a:t>Yarns</a:t>
            </a:r>
            <a:r>
              <a:rPr lang="nl-BE" sz="2000" dirty="0"/>
              <a:t> met kinderopvang, bejaardenwoningen, begeleid wonen en ontmoetingsruimte.</a:t>
            </a:r>
          </a:p>
          <a:p>
            <a:r>
              <a:rPr lang="nl-BE" sz="2000" dirty="0"/>
              <a:t>Looplijnen voor toegankelijkheid zebrapaden voor blinden en slechtzienden.</a:t>
            </a:r>
          </a:p>
        </p:txBody>
      </p:sp>
    </p:spTree>
    <p:extLst>
      <p:ext uri="{BB962C8B-B14F-4D97-AF65-F5344CB8AC3E}">
        <p14:creationId xmlns:p14="http://schemas.microsoft.com/office/powerpoint/2010/main" val="19017780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5. LEEFBAAR ZULTE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/>
              <a:t>Zulte biedt een groene, kwaliteitsvolle en duurzame leefomgeving,</a:t>
            </a:r>
          </a:p>
          <a:p>
            <a:pPr marL="0" indent="0">
              <a:buNone/>
            </a:pPr>
            <a:r>
              <a:rPr lang="nl-BE" sz="2000" dirty="0"/>
              <a:t>die veilig gesteld wordt voor de toekomst.</a:t>
            </a:r>
          </a:p>
        </p:txBody>
      </p:sp>
    </p:spTree>
    <p:extLst>
      <p:ext uri="{BB962C8B-B14F-4D97-AF65-F5344CB8AC3E}">
        <p14:creationId xmlns:p14="http://schemas.microsoft.com/office/powerpoint/2010/main" val="32084300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/>
              <a:t>5. LEEFBAAR: we creëren extra groen, natuur en beleving in Zulte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BE" dirty="0"/>
          </a:p>
          <a:p>
            <a:r>
              <a:rPr lang="nl-BE" sz="2200" dirty="0" err="1"/>
              <a:t>Lys</a:t>
            </a:r>
            <a:r>
              <a:rPr lang="nl-BE" sz="2200" dirty="0"/>
              <a:t> </a:t>
            </a:r>
            <a:r>
              <a:rPr lang="nl-BE" sz="2200" dirty="0" err="1"/>
              <a:t>Yarns</a:t>
            </a:r>
            <a:r>
              <a:rPr lang="nl-BE" sz="2200" dirty="0"/>
              <a:t>: aanleg publiek toegankelijke groenzone achteraan terrein (</a:t>
            </a:r>
            <a:r>
              <a:rPr lang="nl-BE" sz="2200" dirty="0" err="1"/>
              <a:t>Boelakepont</a:t>
            </a:r>
            <a:r>
              <a:rPr lang="nl-BE" sz="2200" dirty="0"/>
              <a:t>).</a:t>
            </a:r>
          </a:p>
          <a:p>
            <a:r>
              <a:rPr lang="nl-BE" sz="2200" dirty="0" err="1"/>
              <a:t>Ingroening</a:t>
            </a:r>
            <a:r>
              <a:rPr lang="nl-BE" sz="2200" dirty="0"/>
              <a:t> begraafplaats Machelen oud.</a:t>
            </a:r>
          </a:p>
          <a:p>
            <a:r>
              <a:rPr lang="nl-BE" sz="2200" dirty="0"/>
              <a:t>Nieuwe groenzone achter bedrijventerrein Ter Wallen. (inclusief hondenweide)</a:t>
            </a:r>
          </a:p>
          <a:p>
            <a:r>
              <a:rPr lang="nl-BE" sz="2200" dirty="0"/>
              <a:t>Nieuw beleefpunt aan </a:t>
            </a:r>
            <a:r>
              <a:rPr lang="nl-BE" sz="2200" dirty="0" err="1"/>
              <a:t>Raveelsteiger</a:t>
            </a:r>
            <a:r>
              <a:rPr lang="nl-BE" sz="2200" dirty="0"/>
              <a:t> met verbinding naar centrum Machelen.</a:t>
            </a:r>
          </a:p>
          <a:p>
            <a:r>
              <a:rPr lang="nl-BE" sz="2200" dirty="0"/>
              <a:t>Zitinfrastructuur Machelendorp.</a:t>
            </a:r>
            <a:endParaRPr lang="nl-BE" sz="3300" dirty="0"/>
          </a:p>
          <a:p>
            <a:endParaRPr lang="nl-BE" sz="3300" dirty="0"/>
          </a:p>
        </p:txBody>
      </p:sp>
    </p:spTree>
    <p:extLst>
      <p:ext uri="{BB962C8B-B14F-4D97-AF65-F5344CB8AC3E}">
        <p14:creationId xmlns:p14="http://schemas.microsoft.com/office/powerpoint/2010/main" val="229745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6. VERNIEUWEND ZULTE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/>
              <a:t>Zulte staat voor open, verbindende en vernieuwende communicatie op maat.</a:t>
            </a:r>
          </a:p>
        </p:txBody>
      </p:sp>
    </p:spTree>
    <p:extLst>
      <p:ext uri="{BB962C8B-B14F-4D97-AF65-F5344CB8AC3E}">
        <p14:creationId xmlns:p14="http://schemas.microsoft.com/office/powerpoint/2010/main" val="2459008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6. VERNIEUWEND: we brengen de inwoners aan zet en innoveren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dirty="0"/>
              <a:t>Heropstart buurtbudgetten en buurtvergaderingen.</a:t>
            </a:r>
          </a:p>
          <a:p>
            <a:endParaRPr lang="nl-BE" dirty="0"/>
          </a:p>
          <a:p>
            <a:r>
              <a:rPr lang="nl-BE" dirty="0"/>
              <a:t>Klimaatbudget.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021410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/>
              <a:t>7. DAADKRACHTIG ZULTE (burgemeester Simon Lagrange)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/>
              <a:t>Zulte is een daadkrachtige en dynamische organisatie,</a:t>
            </a:r>
          </a:p>
          <a:p>
            <a:pPr marL="0" indent="0">
              <a:buNone/>
            </a:pPr>
            <a:r>
              <a:rPr lang="nl-BE" sz="2000" dirty="0"/>
              <a:t>waar iedereen graag werkt,</a:t>
            </a:r>
          </a:p>
          <a:p>
            <a:pPr marL="0" indent="0">
              <a:buNone/>
            </a:pPr>
            <a:r>
              <a:rPr lang="nl-BE" sz="2000" dirty="0"/>
              <a:t>met een moderne, kwaliteitsvolle en integrale dienstverlening.</a:t>
            </a:r>
          </a:p>
        </p:txBody>
      </p:sp>
    </p:spTree>
    <p:extLst>
      <p:ext uri="{BB962C8B-B14F-4D97-AF65-F5344CB8AC3E}">
        <p14:creationId xmlns:p14="http://schemas.microsoft.com/office/powerpoint/2010/main" val="1020580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b="1" dirty="0"/>
              <a:t>7. DAADKRACHTIG: we versterken de slagkracht van onze organisatie en dienstverlening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589212" y="2012831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dirty="0"/>
          </a:p>
          <a:p>
            <a:r>
              <a:rPr lang="nl-BE" dirty="0"/>
              <a:t>Versterking dienstverlening en werking.</a:t>
            </a:r>
          </a:p>
          <a:p>
            <a:pPr lvl="1"/>
            <a:r>
              <a:rPr lang="nl-BE" sz="1800" dirty="0"/>
              <a:t>Uitbreiding organogram.</a:t>
            </a:r>
          </a:p>
          <a:p>
            <a:pPr lvl="1"/>
            <a:r>
              <a:rPr lang="nl-BE" sz="1800" dirty="0"/>
              <a:t>Vernieuwing infrastructuur loods.</a:t>
            </a:r>
          </a:p>
          <a:p>
            <a:pPr marL="457200" lvl="1" indent="0">
              <a:buNone/>
            </a:pPr>
            <a:endParaRPr lang="nl-BE" dirty="0"/>
          </a:p>
          <a:p>
            <a:pPr marL="342900" lvl="1" indent="-342900"/>
            <a:r>
              <a:rPr lang="nl-BE" sz="1800" dirty="0"/>
              <a:t>Verderzetten vrije inloop moment.</a:t>
            </a:r>
          </a:p>
          <a:p>
            <a:pPr marL="342900" lvl="1" indent="-342900"/>
            <a:r>
              <a:rPr lang="nl-BE" sz="1800" dirty="0"/>
              <a:t>Afhaalmogelijkheden buiten kantooruren.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04546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b="1" dirty="0"/>
              <a:t>SAMENGEVAT…We maken Zulte als sterke gemeente verder klaar voor de toekomst (Simon)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dirty="0"/>
              <a:t>We investeren, vernieuwen en verbeteren op het terrein…</a:t>
            </a:r>
          </a:p>
          <a:p>
            <a:endParaRPr lang="nl-BE" dirty="0"/>
          </a:p>
          <a:p>
            <a:r>
              <a:rPr lang="nl-BE" dirty="0"/>
              <a:t>We versterken de slagkracht van onze organisatie en onze dienstverlening…</a:t>
            </a:r>
          </a:p>
          <a:p>
            <a:endParaRPr lang="nl-BE" dirty="0"/>
          </a:p>
          <a:p>
            <a:r>
              <a:rPr lang="nl-BE" dirty="0"/>
              <a:t>We zorgen voor een financieel gezonde basis… met nog steeds de laagste belastingdruk in de ganse regio voor onze inwoners. </a:t>
            </a:r>
          </a:p>
          <a:p>
            <a:pPr marL="0" indent="0">
              <a:buNone/>
            </a:pPr>
            <a:endParaRPr lang="nl-BE" dirty="0"/>
          </a:p>
          <a:p>
            <a:r>
              <a:rPr lang="nl-BE" b="1" dirty="0"/>
              <a:t>We maken Zulte als sterke gemeente verder klaar voor de toekomst.</a:t>
            </a:r>
          </a:p>
        </p:txBody>
      </p:sp>
    </p:spTree>
    <p:extLst>
      <p:ext uri="{BB962C8B-B14F-4D97-AF65-F5344CB8AC3E}">
        <p14:creationId xmlns:p14="http://schemas.microsoft.com/office/powerpoint/2010/main" val="400180647"/>
      </p:ext>
    </p:extLst>
  </p:cSld>
  <p:clrMapOvr>
    <a:masterClrMapping/>
  </p:clrMapOvr>
</p:sld>
</file>

<file path=ppt/theme/theme1.xml><?xml version="1.0" encoding="utf-8"?>
<a:theme xmlns:a="http://schemas.openxmlformats.org/drawingml/2006/main" name="Sliert">
  <a:themeElements>
    <a:clrScheme name="Sliert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liert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ert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F850A226123C43A6E99D312932AAF1" ma:contentTypeVersion="15" ma:contentTypeDescription="Een nieuw document maken." ma:contentTypeScope="" ma:versionID="a6d3c9c7018ed372dae2da24b5e21bc6">
  <xsd:schema xmlns:xsd="http://www.w3.org/2001/XMLSchema" xmlns:xs="http://www.w3.org/2001/XMLSchema" xmlns:p="http://schemas.microsoft.com/office/2006/metadata/properties" xmlns:ns2="ff690c3c-e359-4a37-a5be-380ee3c24609" xmlns:ns3="ee338214-1d56-4c9e-9c9b-9c83fbb9cbfb" targetNamespace="http://schemas.microsoft.com/office/2006/metadata/properties" ma:root="true" ma:fieldsID="a50935727707417e4f4f6dc62ffd3713" ns2:_="" ns3:_="">
    <xsd:import namespace="ff690c3c-e359-4a37-a5be-380ee3c24609"/>
    <xsd:import namespace="ee338214-1d56-4c9e-9c9b-9c83fbb9cbf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690c3c-e359-4a37-a5be-380ee3c2460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ce10e4da-86ad-4de1-888e-5e2dbd448564}" ma:internalName="TaxCatchAll" ma:showField="CatchAllData" ma:web="ff690c3c-e359-4a37-a5be-380ee3c246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338214-1d56-4c9e-9c9b-9c83fbb9cb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Afbeeldingtags" ma:readOnly="false" ma:fieldId="{5cf76f15-5ced-4ddc-b409-7134ff3c332f}" ma:taxonomyMulti="true" ma:sspId="ce163c01-336f-4318-a660-3640d0f6bc5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e338214-1d56-4c9e-9c9b-9c83fbb9cbfb">
      <Terms xmlns="http://schemas.microsoft.com/office/infopath/2007/PartnerControls"/>
    </lcf76f155ced4ddcb4097134ff3c332f>
    <TaxCatchAll xmlns="ff690c3c-e359-4a37-a5be-380ee3c2460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3F5835-5345-46E7-865E-FBA270368A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690c3c-e359-4a37-a5be-380ee3c24609"/>
    <ds:schemaRef ds:uri="ee338214-1d56-4c9e-9c9b-9c83fbb9cb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0BBAAA6-0CB4-4551-AC9C-A809347D8109}">
  <ds:schemaRefs>
    <ds:schemaRef ds:uri="063471c4-052f-4ee6-9077-0030515f0ce5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ee338214-1d56-4c9e-9c9b-9c83fbb9cbfb"/>
    <ds:schemaRef ds:uri="ff690c3c-e359-4a37-a5be-380ee3c24609"/>
  </ds:schemaRefs>
</ds:datastoreItem>
</file>

<file path=customXml/itemProps3.xml><?xml version="1.0" encoding="utf-8"?>
<ds:datastoreItem xmlns:ds="http://schemas.openxmlformats.org/officeDocument/2006/customXml" ds:itemID="{02424DD9-F097-4E39-BD62-AF41525DEE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9865</TotalTime>
  <Words>1099</Words>
  <Application>Microsoft Office PowerPoint</Application>
  <PresentationFormat>Breedbeeld</PresentationFormat>
  <Paragraphs>164</Paragraphs>
  <Slides>24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24</vt:i4>
      </vt:variant>
    </vt:vector>
  </HeadingPairs>
  <TitlesOfParts>
    <vt:vector size="29" baseType="lpstr">
      <vt:lpstr>Arial</vt:lpstr>
      <vt:lpstr>Calibri</vt:lpstr>
      <vt:lpstr>Century Gothic</vt:lpstr>
      <vt:lpstr>Wingdings 3</vt:lpstr>
      <vt:lpstr>Sliert</vt:lpstr>
      <vt:lpstr>ZULTE 2025 (burgemeester Simon Lagrange)</vt:lpstr>
      <vt:lpstr>VISIE MEERJARENPLAN 2020-2025</vt:lpstr>
      <vt:lpstr>NOG STEEDS FINANCIEEL UITDAGENDE CONTEXT … (schepen Olivier Peirs)</vt:lpstr>
      <vt:lpstr>… WAARIN WE MOGEN EN KUNNEN VOORTDOEN </vt:lpstr>
      <vt:lpstr>FINANCIEEL GEZOND </vt:lpstr>
      <vt:lpstr>LAGE BELASTINGDRUK IN ZULTE</vt:lpstr>
      <vt:lpstr>ZO KUNNEN WE VOORTDOEN ! </vt:lpstr>
      <vt:lpstr>1. BRUISEND ZULTE (schepen Michaël Vandemeulebroecke)</vt:lpstr>
      <vt:lpstr>1. BRUISEND: We verbeteren onze vrijetijdsinfrastructuur </vt:lpstr>
      <vt:lpstr>1. BRUISEND: We brengen mensen samen en zetten Zulte op de kaart  (schepen Francky De Coster)</vt:lpstr>
      <vt:lpstr>2. (VERKEERS)VEILIG ZULTE (schepen Sophie Delaere)</vt:lpstr>
      <vt:lpstr>2. VERKEERSVEILIG: We verbeteren de infrastructuur </vt:lpstr>
      <vt:lpstr>2. VERKEERSVEILIG: We verbeteren de infrastructuur </vt:lpstr>
      <vt:lpstr>3. ONDERNEMEND ZULTE</vt:lpstr>
      <vt:lpstr>3. ONDERNEMEND: we creëren ruimte voor bedrijvigheid en ondersteunen </vt:lpstr>
      <vt:lpstr>4. ZORGZAAM ZULTE (schepen Fauve Tack)</vt:lpstr>
      <vt:lpstr>4. ZORGZAAM: We zorgen in alle levensfasen </vt:lpstr>
      <vt:lpstr>5. LEEFBAAR ZULTE </vt:lpstr>
      <vt:lpstr>5. LEEFBAAR: we creëren extra groen, natuur en beleving in Zulte </vt:lpstr>
      <vt:lpstr>6. VERNIEUWEND ZULTE </vt:lpstr>
      <vt:lpstr>6. VERNIEUWEND: we brengen de inwoners aan zet en innoveren </vt:lpstr>
      <vt:lpstr>7. DAADKRACHTIG ZULTE (burgemeester Simon Lagrange)</vt:lpstr>
      <vt:lpstr>7. DAADKRACHTIG: we versterken de slagkracht van onze organisatie en dienstverlening </vt:lpstr>
      <vt:lpstr>SAMENGEVAT…We maken Zulte als sterke gemeente verder klaar voor de toekomst (Simon)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MEERJARENPLAN 2020-2025</dc:title>
  <dc:creator>Simon Lagrange</dc:creator>
  <cp:lastModifiedBy>Sylvie Bohez</cp:lastModifiedBy>
  <cp:revision>361</cp:revision>
  <cp:lastPrinted>2023-12-14T09:38:16Z</cp:lastPrinted>
  <dcterms:created xsi:type="dcterms:W3CDTF">2019-10-29T09:53:27Z</dcterms:created>
  <dcterms:modified xsi:type="dcterms:W3CDTF">2025-03-26T09:03:22Z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0x010100F4F850A226123C43A6E99D312932AAF1</vt:lpwstr>
  </property>
  <property fmtid="{D5CDD505-2E9C-101B-9397-08002B2CF9AE}" pid="3" name="MediaServiceImageTags">
    <vt:lpwstr/>
  </property>
</Properties>
</file>